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64"/>
  </p:notesMasterIdLst>
  <p:sldIdLst>
    <p:sldId id="256" r:id="rId2"/>
    <p:sldId id="322" r:id="rId3"/>
    <p:sldId id="257" r:id="rId4"/>
    <p:sldId id="258" r:id="rId5"/>
    <p:sldId id="268" r:id="rId6"/>
    <p:sldId id="259" r:id="rId7"/>
    <p:sldId id="265" r:id="rId8"/>
    <p:sldId id="266" r:id="rId9"/>
    <p:sldId id="263" r:id="rId10"/>
    <p:sldId id="261" r:id="rId11"/>
    <p:sldId id="270" r:id="rId12"/>
    <p:sldId id="271" r:id="rId13"/>
    <p:sldId id="272" r:id="rId14"/>
    <p:sldId id="273" r:id="rId15"/>
    <p:sldId id="300" r:id="rId16"/>
    <p:sldId id="274" r:id="rId17"/>
    <p:sldId id="276" r:id="rId18"/>
    <p:sldId id="275" r:id="rId19"/>
    <p:sldId id="308" r:id="rId20"/>
    <p:sldId id="277" r:id="rId21"/>
    <p:sldId id="278" r:id="rId22"/>
    <p:sldId id="279" r:id="rId23"/>
    <p:sldId id="280" r:id="rId24"/>
    <p:sldId id="284" r:id="rId25"/>
    <p:sldId id="282" r:id="rId26"/>
    <p:sldId id="306" r:id="rId27"/>
    <p:sldId id="307" r:id="rId28"/>
    <p:sldId id="283" r:id="rId29"/>
    <p:sldId id="302" r:id="rId30"/>
    <p:sldId id="303" r:id="rId31"/>
    <p:sldId id="305" r:id="rId32"/>
    <p:sldId id="304" r:id="rId33"/>
    <p:sldId id="299" r:id="rId34"/>
    <p:sldId id="260" r:id="rId35"/>
    <p:sldId id="267" r:id="rId36"/>
    <p:sldId id="287" r:id="rId37"/>
    <p:sldId id="288" r:id="rId38"/>
    <p:sldId id="321" r:id="rId39"/>
    <p:sldId id="289" r:id="rId40"/>
    <p:sldId id="314" r:id="rId41"/>
    <p:sldId id="290" r:id="rId42"/>
    <p:sldId id="291" r:id="rId43"/>
    <p:sldId id="292" r:id="rId44"/>
    <p:sldId id="293" r:id="rId45"/>
    <p:sldId id="309" r:id="rId46"/>
    <p:sldId id="301" r:id="rId47"/>
    <p:sldId id="294" r:id="rId48"/>
    <p:sldId id="295" r:id="rId49"/>
    <p:sldId id="296" r:id="rId50"/>
    <p:sldId id="297" r:id="rId51"/>
    <p:sldId id="313" r:id="rId52"/>
    <p:sldId id="298" r:id="rId53"/>
    <p:sldId id="316" r:id="rId54"/>
    <p:sldId id="315" r:id="rId55"/>
    <p:sldId id="318" r:id="rId56"/>
    <p:sldId id="317" r:id="rId57"/>
    <p:sldId id="311" r:id="rId58"/>
    <p:sldId id="312" r:id="rId59"/>
    <p:sldId id="319" r:id="rId60"/>
    <p:sldId id="323" r:id="rId61"/>
    <p:sldId id="264" r:id="rId62"/>
    <p:sldId id="269" r:id="rId6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5" autoAdjust="0"/>
    <p:restoredTop sz="94660"/>
  </p:normalViewPr>
  <p:slideViewPr>
    <p:cSldViewPr snapToGrid="0">
      <p:cViewPr varScale="1">
        <p:scale>
          <a:sx n="127" d="100"/>
          <a:sy n="127"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5AD00-DD32-4DB5-A20C-C1E471783D8A}" type="datetimeFigureOut">
              <a:rPr lang="de-DE" smtClean="0"/>
              <a:t>09.02.2022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B063B-F826-40CC-8E9D-EC4F6420B2AB}" type="slidenum">
              <a:rPr lang="de-DE" smtClean="0"/>
              <a:t>‹Nr.›</a:t>
            </a:fld>
            <a:endParaRPr lang="de-DE"/>
          </a:p>
        </p:txBody>
      </p:sp>
    </p:spTree>
    <p:extLst>
      <p:ext uri="{BB962C8B-B14F-4D97-AF65-F5344CB8AC3E}">
        <p14:creationId xmlns:p14="http://schemas.microsoft.com/office/powerpoint/2010/main" val="208483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4B063B-F826-40CC-8E9D-EC4F6420B2AB}" type="slidenum">
              <a:rPr lang="de-DE" smtClean="0"/>
              <a:t>1</a:t>
            </a:fld>
            <a:endParaRPr lang="de-DE"/>
          </a:p>
        </p:txBody>
      </p:sp>
    </p:spTree>
    <p:extLst>
      <p:ext uri="{BB962C8B-B14F-4D97-AF65-F5344CB8AC3E}">
        <p14:creationId xmlns:p14="http://schemas.microsoft.com/office/powerpoint/2010/main" val="145285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4B063B-F826-40CC-8E9D-EC4F6420B2AB}" type="slidenum">
              <a:rPr lang="de-DE" smtClean="0"/>
              <a:t>7</a:t>
            </a:fld>
            <a:endParaRPr lang="de-DE"/>
          </a:p>
        </p:txBody>
      </p:sp>
    </p:spTree>
    <p:extLst>
      <p:ext uri="{BB962C8B-B14F-4D97-AF65-F5344CB8AC3E}">
        <p14:creationId xmlns:p14="http://schemas.microsoft.com/office/powerpoint/2010/main" val="152651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4B063B-F826-40CC-8E9D-EC4F6420B2AB}" type="slidenum">
              <a:rPr lang="de-DE" smtClean="0"/>
              <a:t>8</a:t>
            </a:fld>
            <a:endParaRPr lang="de-DE"/>
          </a:p>
        </p:txBody>
      </p:sp>
    </p:spTree>
    <p:extLst>
      <p:ext uri="{BB962C8B-B14F-4D97-AF65-F5344CB8AC3E}">
        <p14:creationId xmlns:p14="http://schemas.microsoft.com/office/powerpoint/2010/main" val="204577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F753E04-4D74-4D00-9045-2A9014B3F117}"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39499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C2B24249-F156-44B4-883B-05A844660A08}"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696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240D78C-53BB-4C0B-AC63-167300D89797}"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410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9E2B9DD-363D-4871-AF3D-1DDD740FF9D8}"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31978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3284D22-D247-475A-999A-448E32F1827F}"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441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986029F-E546-4B6E-8E7E-0AA86E88EDC9}"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271072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D26F437-1850-4E13-B23E-DD6CC7545C97}"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246633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FDCF629-6DC0-437C-A679-E1D4A9632E42}"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118565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78E1D55-F203-4881-A4F8-1B0B1C4F8CD9}"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7061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3A89B70-0331-4EEA-A038-A378CF50D9B3}" type="datetime1">
              <a:rPr lang="de-DE" smtClean="0"/>
              <a:t>09.02.2022</a:t>
            </a:fld>
            <a:endParaRPr lang="de-DE"/>
          </a:p>
        </p:txBody>
      </p:sp>
      <p:sp>
        <p:nvSpPr>
          <p:cNvPr id="5" name="Footer Placeholder 4"/>
          <p:cNvSpPr>
            <a:spLocks noGrp="1"/>
          </p:cNvSpPr>
          <p:nvPr>
            <p:ph type="ftr" sz="quarter" idx="11"/>
          </p:nvPr>
        </p:nvSpPr>
        <p:spPr/>
        <p:txBody>
          <a:bodyPr/>
          <a:lstStyle/>
          <a:p>
            <a:r>
              <a:rPr lang="de-DE" smtClean="0"/>
              <a:t>Naturschutzbund Steiermark, Herdergasse 3, 8010 Graz</a:t>
            </a:r>
            <a:endParaRPr lang="de-DE"/>
          </a:p>
        </p:txBody>
      </p:sp>
      <p:sp>
        <p:nvSpPr>
          <p:cNvPr id="6" name="Slide Number Placeholder 5"/>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149002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64780A0-C884-424D-8B3E-733AB7D2CE6E}" type="datetime1">
              <a:rPr lang="de-DE" smtClean="0"/>
              <a:t>09.02.2022</a:t>
            </a:fld>
            <a:endParaRPr lang="de-DE"/>
          </a:p>
        </p:txBody>
      </p:sp>
      <p:sp>
        <p:nvSpPr>
          <p:cNvPr id="6" name="Footer Placeholder 5"/>
          <p:cNvSpPr>
            <a:spLocks noGrp="1"/>
          </p:cNvSpPr>
          <p:nvPr>
            <p:ph type="ftr" sz="quarter" idx="11"/>
          </p:nvPr>
        </p:nvSpPr>
        <p:spPr/>
        <p:txBody>
          <a:bodyPr/>
          <a:lstStyle/>
          <a:p>
            <a:r>
              <a:rPr lang="de-DE" smtClean="0"/>
              <a:t>Naturschutzbund Steiermark, Herdergasse 3, 8010 Graz</a:t>
            </a:r>
            <a:endParaRPr lang="de-DE"/>
          </a:p>
        </p:txBody>
      </p:sp>
      <p:sp>
        <p:nvSpPr>
          <p:cNvPr id="7" name="Slide Number Placeholder 6"/>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258898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A1BAA0FA-6A26-402D-B330-AF0B6ADC034D}" type="datetime1">
              <a:rPr lang="de-DE" smtClean="0"/>
              <a:t>09.02.2022</a:t>
            </a:fld>
            <a:endParaRPr lang="de-DE"/>
          </a:p>
        </p:txBody>
      </p:sp>
      <p:sp>
        <p:nvSpPr>
          <p:cNvPr id="8" name="Footer Placeholder 7"/>
          <p:cNvSpPr>
            <a:spLocks noGrp="1"/>
          </p:cNvSpPr>
          <p:nvPr>
            <p:ph type="ftr" sz="quarter" idx="11"/>
          </p:nvPr>
        </p:nvSpPr>
        <p:spPr/>
        <p:txBody>
          <a:bodyPr/>
          <a:lstStyle/>
          <a:p>
            <a:r>
              <a:rPr lang="de-DE" smtClean="0"/>
              <a:t>Naturschutzbund Steiermark, Herdergasse 3, 8010 Graz</a:t>
            </a:r>
            <a:endParaRPr lang="de-DE"/>
          </a:p>
        </p:txBody>
      </p:sp>
      <p:sp>
        <p:nvSpPr>
          <p:cNvPr id="9" name="Slide Number Placeholder 8"/>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107543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93A241A-8731-4A66-953D-86E64AA5744C}" type="datetime1">
              <a:rPr lang="de-DE" smtClean="0"/>
              <a:t>09.02.2022</a:t>
            </a:fld>
            <a:endParaRPr lang="de-DE"/>
          </a:p>
        </p:txBody>
      </p:sp>
      <p:sp>
        <p:nvSpPr>
          <p:cNvPr id="4" name="Footer Placeholder 3"/>
          <p:cNvSpPr>
            <a:spLocks noGrp="1"/>
          </p:cNvSpPr>
          <p:nvPr>
            <p:ph type="ftr" sz="quarter" idx="11"/>
          </p:nvPr>
        </p:nvSpPr>
        <p:spPr/>
        <p:txBody>
          <a:bodyPr/>
          <a:lstStyle/>
          <a:p>
            <a:r>
              <a:rPr lang="de-DE" smtClean="0"/>
              <a:t>Naturschutzbund Steiermark, Herdergasse 3, 8010 Graz</a:t>
            </a:r>
            <a:endParaRPr lang="de-DE"/>
          </a:p>
        </p:txBody>
      </p:sp>
      <p:sp>
        <p:nvSpPr>
          <p:cNvPr id="5" name="Slide Number Placeholder 4"/>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63389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5A3E8-E410-4EAD-A77B-D0A90B911235}" type="datetime1">
              <a:rPr lang="de-DE" smtClean="0"/>
              <a:t>09.02.2022</a:t>
            </a:fld>
            <a:endParaRPr lang="de-DE"/>
          </a:p>
        </p:txBody>
      </p:sp>
      <p:sp>
        <p:nvSpPr>
          <p:cNvPr id="3" name="Footer Placeholder 2"/>
          <p:cNvSpPr>
            <a:spLocks noGrp="1"/>
          </p:cNvSpPr>
          <p:nvPr>
            <p:ph type="ftr" sz="quarter" idx="11"/>
          </p:nvPr>
        </p:nvSpPr>
        <p:spPr/>
        <p:txBody>
          <a:bodyPr/>
          <a:lstStyle/>
          <a:p>
            <a:r>
              <a:rPr lang="de-DE" smtClean="0"/>
              <a:t>Naturschutzbund Steiermark, Herdergasse 3, 8010 Graz</a:t>
            </a:r>
            <a:endParaRPr lang="de-DE"/>
          </a:p>
        </p:txBody>
      </p:sp>
      <p:sp>
        <p:nvSpPr>
          <p:cNvPr id="4" name="Slide Number Placeholder 3"/>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231773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66683873-CC13-4FC7-AD76-042B64542573}" type="datetime1">
              <a:rPr lang="de-DE" smtClean="0"/>
              <a:t>09.02.2022</a:t>
            </a:fld>
            <a:endParaRPr lang="de-DE"/>
          </a:p>
        </p:txBody>
      </p:sp>
      <p:sp>
        <p:nvSpPr>
          <p:cNvPr id="6" name="Footer Placeholder 5"/>
          <p:cNvSpPr>
            <a:spLocks noGrp="1"/>
          </p:cNvSpPr>
          <p:nvPr>
            <p:ph type="ftr" sz="quarter" idx="11"/>
          </p:nvPr>
        </p:nvSpPr>
        <p:spPr/>
        <p:txBody>
          <a:bodyPr/>
          <a:lstStyle/>
          <a:p>
            <a:r>
              <a:rPr lang="de-DE" smtClean="0"/>
              <a:t>Naturschutzbund Steiermark, Herdergasse 3, 8010 Graz</a:t>
            </a:r>
            <a:endParaRPr lang="de-DE"/>
          </a:p>
        </p:txBody>
      </p:sp>
      <p:sp>
        <p:nvSpPr>
          <p:cNvPr id="7" name="Slide Number Placeholder 6"/>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90979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0FA3CD-A4B9-4375-8510-E32DFA0FC794}" type="datetime1">
              <a:rPr lang="de-DE" smtClean="0"/>
              <a:t>09.02.2022</a:t>
            </a:fld>
            <a:endParaRPr lang="de-DE"/>
          </a:p>
        </p:txBody>
      </p:sp>
      <p:sp>
        <p:nvSpPr>
          <p:cNvPr id="6" name="Footer Placeholder 5"/>
          <p:cNvSpPr>
            <a:spLocks noGrp="1"/>
          </p:cNvSpPr>
          <p:nvPr>
            <p:ph type="ftr" sz="quarter" idx="11"/>
          </p:nvPr>
        </p:nvSpPr>
        <p:spPr/>
        <p:txBody>
          <a:bodyPr/>
          <a:lstStyle/>
          <a:p>
            <a:r>
              <a:rPr lang="de-DE" smtClean="0"/>
              <a:t>Naturschutzbund Steiermark, Herdergasse 3, 8010 Graz</a:t>
            </a:r>
            <a:endParaRPr lang="de-DE"/>
          </a:p>
        </p:txBody>
      </p:sp>
      <p:sp>
        <p:nvSpPr>
          <p:cNvPr id="7" name="Slide Number Placeholder 6"/>
          <p:cNvSpPr>
            <a:spLocks noGrp="1"/>
          </p:cNvSpPr>
          <p:nvPr>
            <p:ph type="sldNum" sz="quarter" idx="12"/>
          </p:nvPr>
        </p:nvSpPr>
        <p:spPr/>
        <p:txBody>
          <a:bodyPr/>
          <a:lstStyle/>
          <a:p>
            <a:fld id="{57390FB3-B355-444F-936C-C868B3DD0BDB}" type="slidenum">
              <a:rPr lang="de-DE" smtClean="0"/>
              <a:t>‹Nr.›</a:t>
            </a:fld>
            <a:endParaRPr lang="de-DE"/>
          </a:p>
        </p:txBody>
      </p:sp>
    </p:spTree>
    <p:extLst>
      <p:ext uri="{BB962C8B-B14F-4D97-AF65-F5344CB8AC3E}">
        <p14:creationId xmlns:p14="http://schemas.microsoft.com/office/powerpoint/2010/main" val="70229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F1F45-8F23-4D6F-859B-B21F76560F18}" type="datetime1">
              <a:rPr lang="de-DE" smtClean="0"/>
              <a:t>09.02.2022</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t>Naturschutzbund Steiermark, Herdergasse 3, 8010 Graz</a:t>
            </a:r>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390FB3-B355-444F-936C-C868B3DD0BDB}" type="slidenum">
              <a:rPr lang="de-DE" smtClean="0"/>
              <a:t>‹Nr.›</a:t>
            </a:fld>
            <a:endParaRPr lang="de-DE"/>
          </a:p>
        </p:txBody>
      </p:sp>
    </p:spTree>
    <p:extLst>
      <p:ext uri="{BB962C8B-B14F-4D97-AF65-F5344CB8AC3E}">
        <p14:creationId xmlns:p14="http://schemas.microsoft.com/office/powerpoint/2010/main" val="28791218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laues-band.bund.de/Projektseiten/Blaues_Band/DE/neu_01_Bundesprogramm/bundesprogramm_nod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und-kv-gg.de/service/publikationen/detail/publication/handbuch-biotopverbund-vorscha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ur-lex.europa.eu/legal-content/DE/TXT/HTML/?uri=CELEX:31992L0043&amp;from=F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mk.gv.at/dam/jcr:f634d5ea-ec43-4724-bded-42ba936d6c56/Biodiversitaetsstrategie2020.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ienerzeitung.at/nachrichten/politik/oesterreich/523651_137.500-Euro-pro-Meter-Autobahn.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ur-lex.europa.eu/legal-content/DE/TXT/?uri=celex:32009L0147&amp;locale=de" TargetMode="External"/><Relationship Id="rId2" Type="http://schemas.openxmlformats.org/officeDocument/2006/relationships/hyperlink" Target="http://eur-lex.europa.eu/legal-content/DE/TXT/?uri=celex:31992L0043&amp;locale=d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ejure.org/gesetze/BNatSchG/33.html"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aturschutzbund.at/gruenes-band-european-green-belt.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setze-im-internet.de/bnatschg_2009/__2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revosax.sachsen.de/federal_laws/860/redir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revosax.sachsen.de/vorschrift/12836-Saechsisches-Naturschutzgesetz#p21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Biotopverbund</a:t>
            </a:r>
            <a:endParaRPr lang="de-DE" dirty="0"/>
          </a:p>
        </p:txBody>
      </p:sp>
      <p:sp>
        <p:nvSpPr>
          <p:cNvPr id="3" name="Untertitel 2"/>
          <p:cNvSpPr>
            <a:spLocks noGrp="1"/>
          </p:cNvSpPr>
          <p:nvPr>
            <p:ph type="subTitle" idx="1"/>
          </p:nvPr>
        </p:nvSpPr>
        <p:spPr/>
        <p:txBody>
          <a:bodyPr/>
          <a:lstStyle/>
          <a:p>
            <a:r>
              <a:rPr lang="de-DE" dirty="0" smtClean="0"/>
              <a:t>Rechtliche Grundlagen und Zukunftsvision für die Steiermark </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50" y="4852086"/>
            <a:ext cx="3483171" cy="1789339"/>
          </a:xfrm>
          <a:prstGeom prst="rect">
            <a:avLst/>
          </a:prstGeom>
        </p:spPr>
      </p:pic>
    </p:spTree>
    <p:extLst>
      <p:ext uri="{BB962C8B-B14F-4D97-AF65-F5344CB8AC3E}">
        <p14:creationId xmlns:p14="http://schemas.microsoft.com/office/powerpoint/2010/main" val="329327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Bundesprogramm</a:t>
            </a:r>
            <a:br>
              <a:rPr lang="de-DE" dirty="0" smtClean="0"/>
            </a:br>
            <a:r>
              <a:rPr lang="de-DE" dirty="0" smtClean="0"/>
              <a:t>„Blaues Band“ in </a:t>
            </a:r>
            <a:r>
              <a:rPr lang="de-DE" dirty="0"/>
              <a:t>D</a:t>
            </a:r>
            <a:r>
              <a:rPr lang="de-DE" dirty="0" smtClean="0"/>
              <a:t>eutschland</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sz="1800" b="1" dirty="0"/>
              <a:t>Biotopverbund</a:t>
            </a:r>
          </a:p>
          <a:p>
            <a:pPr marL="0" indent="0">
              <a:buNone/>
            </a:pPr>
            <a:r>
              <a:rPr lang="de-DE" sz="1800" dirty="0"/>
              <a:t>Bis zum Jahr </a:t>
            </a:r>
            <a:r>
              <a:rPr lang="de-DE" sz="1800" dirty="0">
                <a:solidFill>
                  <a:srgbClr val="FF0000"/>
                </a:solidFill>
              </a:rPr>
              <a:t>2050</a:t>
            </a:r>
            <a:r>
              <a:rPr lang="de-DE" sz="1800" dirty="0"/>
              <a:t> sind die </a:t>
            </a:r>
            <a:r>
              <a:rPr lang="de-DE" sz="1800" dirty="0">
                <a:solidFill>
                  <a:srgbClr val="FF0000"/>
                </a:solidFill>
              </a:rPr>
              <a:t>Nebenwasserstraßen </a:t>
            </a:r>
            <a:r>
              <a:rPr lang="de-DE" sz="1800" dirty="0" smtClean="0">
                <a:solidFill>
                  <a:srgbClr val="FF0000"/>
                </a:solidFill>
              </a:rPr>
              <a:t>und</a:t>
            </a:r>
          </a:p>
          <a:p>
            <a:pPr marL="0" indent="0">
              <a:buNone/>
            </a:pPr>
            <a:r>
              <a:rPr lang="de-DE" sz="1800" dirty="0" smtClean="0">
                <a:solidFill>
                  <a:srgbClr val="FF0000"/>
                </a:solidFill>
              </a:rPr>
              <a:t>ökologischen </a:t>
            </a:r>
            <a:r>
              <a:rPr lang="de-DE" sz="1800" dirty="0">
                <a:solidFill>
                  <a:srgbClr val="FF0000"/>
                </a:solidFill>
              </a:rPr>
              <a:t>Trittsteine </a:t>
            </a:r>
            <a:r>
              <a:rPr lang="de-DE" sz="1800" dirty="0"/>
              <a:t>im </a:t>
            </a:r>
            <a:r>
              <a:rPr lang="de-DE" sz="1800" dirty="0" err="1"/>
              <a:t>Kernnetz</a:t>
            </a:r>
            <a:r>
              <a:rPr lang="de-DE" sz="1800" dirty="0"/>
              <a:t> der </a:t>
            </a:r>
            <a:r>
              <a:rPr lang="de-DE" sz="1800" dirty="0" smtClean="0"/>
              <a:t>Bundeswasserstraßen</a:t>
            </a:r>
          </a:p>
          <a:p>
            <a:pPr marL="0" indent="0">
              <a:buNone/>
            </a:pPr>
            <a:r>
              <a:rPr lang="de-DE" sz="1800" dirty="0" smtClean="0"/>
              <a:t>leistungsfähiger </a:t>
            </a:r>
            <a:r>
              <a:rPr lang="de-DE" sz="1800" dirty="0">
                <a:solidFill>
                  <a:srgbClr val="FF0000"/>
                </a:solidFill>
              </a:rPr>
              <a:t>Bestandteil des </a:t>
            </a:r>
            <a:r>
              <a:rPr lang="de-DE" sz="1800" dirty="0" smtClean="0">
                <a:solidFill>
                  <a:srgbClr val="FF0000"/>
                </a:solidFill>
              </a:rPr>
              <a:t>länderübergreifenden</a:t>
            </a:r>
          </a:p>
          <a:p>
            <a:pPr marL="0" indent="0">
              <a:buNone/>
            </a:pPr>
            <a:r>
              <a:rPr lang="de-DE" sz="1800" dirty="0" smtClean="0">
                <a:solidFill>
                  <a:srgbClr val="FF0000"/>
                </a:solidFill>
              </a:rPr>
              <a:t>Biotopverbundes.</a:t>
            </a:r>
          </a:p>
          <a:p>
            <a:pPr marL="0" indent="0">
              <a:buNone/>
            </a:pPr>
            <a:endParaRPr lang="de-DE" sz="1800" dirty="0"/>
          </a:p>
          <a:p>
            <a:pPr marL="0" indent="0">
              <a:buNone/>
            </a:pPr>
            <a:endParaRPr lang="de-DE" sz="800" dirty="0" smtClean="0">
              <a:hlinkClick r:id="rId2"/>
            </a:endParaRPr>
          </a:p>
          <a:p>
            <a:pPr marL="0" indent="0">
              <a:buNone/>
            </a:pPr>
            <a:endParaRPr lang="de-DE" sz="800" dirty="0">
              <a:hlinkClick r:id="rId2"/>
            </a:endParaRPr>
          </a:p>
          <a:p>
            <a:pPr marL="0" indent="0">
              <a:buNone/>
            </a:pPr>
            <a:endParaRPr lang="de-DE" sz="800" dirty="0" smtClean="0">
              <a:hlinkClick r:id="rId2"/>
            </a:endParaRPr>
          </a:p>
          <a:p>
            <a:pPr marL="0" indent="0">
              <a:buNone/>
            </a:pPr>
            <a:endParaRPr lang="de-DE" sz="800" dirty="0">
              <a:hlinkClick r:id="rId2"/>
            </a:endParaRPr>
          </a:p>
          <a:p>
            <a:pPr marL="0" indent="0">
              <a:buNone/>
            </a:pPr>
            <a:endParaRPr lang="de-DE" sz="800" dirty="0" smtClean="0">
              <a:hlinkClick r:id="rId2"/>
            </a:endParaRPr>
          </a:p>
          <a:p>
            <a:pPr marL="0" indent="0">
              <a:buNone/>
            </a:pPr>
            <a:endParaRPr lang="de-DE" sz="800" dirty="0">
              <a:hlinkClick r:id="rId2"/>
            </a:endParaRPr>
          </a:p>
          <a:p>
            <a:pPr marL="0" indent="0">
              <a:buNone/>
            </a:pPr>
            <a:r>
              <a:rPr lang="de-DE" sz="800" dirty="0" smtClean="0">
                <a:hlinkClick r:id="rId2"/>
              </a:rPr>
              <a:t>https</a:t>
            </a:r>
            <a:r>
              <a:rPr lang="de-DE" sz="800" dirty="0">
                <a:hlinkClick r:id="rId2"/>
              </a:rPr>
              <a:t>://</a:t>
            </a:r>
            <a:r>
              <a:rPr lang="de-DE" sz="800" dirty="0" smtClean="0">
                <a:hlinkClick r:id="rId2"/>
              </a:rPr>
              <a:t>www.blaues-band.bund.de/Projektseiten/Blaues_Band/DE/neu_01_Bundesprogramm/bundesprogramm_node.html</a:t>
            </a:r>
            <a:endParaRPr lang="de-DE" sz="800" dirty="0" smtClean="0"/>
          </a:p>
          <a:p>
            <a:pPr marL="0" indent="0">
              <a:buNone/>
            </a:pPr>
            <a:r>
              <a:rPr lang="de-DE" sz="800" dirty="0" smtClean="0"/>
              <a:t>[Abrufdatum: 20.10.2021]</a:t>
            </a:r>
          </a:p>
          <a:p>
            <a:pPr marL="0" indent="0">
              <a:buNone/>
            </a:pPr>
            <a:endParaRPr lang="de-DE" sz="1800" dirty="0"/>
          </a:p>
          <a:p>
            <a:pPr marL="0" indent="0">
              <a:buNone/>
            </a:pP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064" y="0"/>
            <a:ext cx="4821936" cy="6858000"/>
          </a:xfrm>
          <a:prstGeom prst="rect">
            <a:avLst/>
          </a:prstGeom>
        </p:spPr>
      </p:pic>
      <p:sp>
        <p:nvSpPr>
          <p:cNvPr id="7" name="Textfeld 6"/>
          <p:cNvSpPr txBox="1"/>
          <p:nvPr/>
        </p:nvSpPr>
        <p:spPr>
          <a:xfrm>
            <a:off x="5046994" y="6594389"/>
            <a:ext cx="2323070" cy="263611"/>
          </a:xfrm>
          <a:prstGeom prst="rect">
            <a:avLst/>
          </a:prstGeom>
          <a:noFill/>
        </p:spPr>
        <p:txBody>
          <a:bodyPr wrap="square" rtlCol="0">
            <a:spAutoFit/>
          </a:bodyPr>
          <a:lstStyle/>
          <a:p>
            <a:r>
              <a:rPr lang="de-DE" sz="1100" dirty="0" smtClean="0"/>
              <a:t>Abb.4: Bundeswasserstraßenkarte</a:t>
            </a:r>
            <a:endParaRPr lang="de-DE" sz="1100" dirty="0"/>
          </a:p>
        </p:txBody>
      </p:sp>
      <p:sp>
        <p:nvSpPr>
          <p:cNvPr id="5" name="Foliennummernplatzhalter 4"/>
          <p:cNvSpPr>
            <a:spLocks noGrp="1"/>
          </p:cNvSpPr>
          <p:nvPr>
            <p:ph type="sldNum" sz="quarter" idx="12"/>
          </p:nvPr>
        </p:nvSpPr>
        <p:spPr/>
        <p:txBody>
          <a:bodyPr/>
          <a:lstStyle/>
          <a:p>
            <a:fld id="{57390FB3-B355-444F-936C-C868B3DD0BDB}" type="slidenum">
              <a:rPr lang="de-DE" smtClean="0"/>
              <a:t>10</a:t>
            </a:fld>
            <a:endParaRPr lang="de-DE"/>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600664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Grünes Band: Vom Todesstreifen zur Lebenslinie </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a:t>Insgesamt 12.500km langer </a:t>
            </a:r>
            <a:r>
              <a:rPr lang="de-DE" dirty="0" smtClean="0"/>
              <a:t>Korridor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Fast 1.300km in Österreich</a:t>
            </a:r>
            <a:r>
              <a:rPr lang="de-DE" dirty="0" smtClean="0"/>
              <a:t>:</a:t>
            </a:r>
          </a:p>
          <a:p>
            <a:pPr marL="0" indent="0">
              <a:buNone/>
            </a:pPr>
            <a:r>
              <a:rPr lang="de-DE" dirty="0"/>
              <a:t>	</a:t>
            </a:r>
            <a:r>
              <a:rPr lang="de-DE" dirty="0" smtClean="0"/>
              <a:t>mit „perlenartigem“ Schutzstatus</a:t>
            </a:r>
          </a:p>
          <a:p>
            <a:pPr marL="0" indent="0">
              <a:buNone/>
            </a:pPr>
            <a:endParaRPr lang="de-DE" dirty="0"/>
          </a:p>
          <a:p>
            <a:pPr marL="285750" indent="-285750">
              <a:buFont typeface="Arial" panose="020B0604020202020204" pitchFamily="34" charset="0"/>
              <a:buChar char="•"/>
            </a:pPr>
            <a:r>
              <a:rPr lang="de-DE" dirty="0"/>
              <a:t>In Deutschland 1.393km lang (177km²</a:t>
            </a:r>
            <a:r>
              <a:rPr lang="de-DE" dirty="0" smtClean="0"/>
              <a:t>),</a:t>
            </a:r>
          </a:p>
          <a:p>
            <a:pPr marL="0" indent="0">
              <a:buNone/>
            </a:pPr>
            <a:r>
              <a:rPr lang="de-DE" dirty="0" smtClean="0"/>
              <a:t>	2/3 </a:t>
            </a:r>
            <a:r>
              <a:rPr lang="de-DE" dirty="0"/>
              <a:t>stehen unter Schutz</a:t>
            </a:r>
          </a:p>
          <a:p>
            <a:endParaRPr lang="de-DE" dirty="0"/>
          </a:p>
        </p:txBody>
      </p:sp>
      <p:pic>
        <p:nvPicPr>
          <p:cNvPr id="5" name="Grafik 4"/>
          <p:cNvPicPr>
            <a:picLocks noChangeAspect="1"/>
          </p:cNvPicPr>
          <p:nvPr/>
        </p:nvPicPr>
        <p:blipFill>
          <a:blip r:embed="rId2"/>
          <a:stretch>
            <a:fillRect/>
          </a:stretch>
        </p:blipFill>
        <p:spPr>
          <a:xfrm>
            <a:off x="5366127" y="1930400"/>
            <a:ext cx="3907875" cy="3883489"/>
          </a:xfrm>
          <a:prstGeom prst="rect">
            <a:avLst/>
          </a:prstGeom>
        </p:spPr>
      </p:pic>
      <p:sp>
        <p:nvSpPr>
          <p:cNvPr id="6" name="Rechteck 5"/>
          <p:cNvSpPr/>
          <p:nvPr/>
        </p:nvSpPr>
        <p:spPr>
          <a:xfrm>
            <a:off x="7837390" y="5811864"/>
            <a:ext cx="1436612" cy="261610"/>
          </a:xfrm>
          <a:prstGeom prst="rect">
            <a:avLst/>
          </a:prstGeom>
        </p:spPr>
        <p:txBody>
          <a:bodyPr wrap="none">
            <a:spAutoFit/>
          </a:bodyPr>
          <a:lstStyle/>
          <a:p>
            <a:pPr lvl="0"/>
            <a:r>
              <a:rPr lang="de-DE" sz="1100" dirty="0" smtClean="0">
                <a:solidFill>
                  <a:prstClr val="black"/>
                </a:solidFill>
              </a:rPr>
              <a:t>Abb.5: </a:t>
            </a:r>
            <a:r>
              <a:rPr lang="de-DE" sz="1100" dirty="0">
                <a:solidFill>
                  <a:prstClr val="black"/>
                </a:solidFill>
              </a:rPr>
              <a:t>Grünes Band</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7" name="Foliennummernplatzhalter 6"/>
          <p:cNvSpPr>
            <a:spLocks noGrp="1"/>
          </p:cNvSpPr>
          <p:nvPr>
            <p:ph type="sldNum" sz="quarter" idx="12"/>
          </p:nvPr>
        </p:nvSpPr>
        <p:spPr/>
        <p:txBody>
          <a:bodyPr/>
          <a:lstStyle/>
          <a:p>
            <a:fld id="{57390FB3-B355-444F-936C-C868B3DD0BDB}" type="slidenum">
              <a:rPr lang="de-DE" smtClean="0"/>
              <a:t>11</a:t>
            </a:fld>
            <a:endParaRPr lang="de-DE"/>
          </a:p>
        </p:txBody>
      </p:sp>
      <p:sp>
        <p:nvSpPr>
          <p:cNvPr id="9" name="Fußzeilenplatzhalter 8"/>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66029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DaRe</a:t>
            </a:r>
            <a:r>
              <a:rPr lang="de-DE" dirty="0" smtClean="0"/>
              <a:t> </a:t>
            </a:r>
            <a:r>
              <a:rPr lang="de-DE" dirty="0" err="1" smtClean="0"/>
              <a:t>to</a:t>
            </a:r>
            <a:r>
              <a:rPr lang="de-DE" dirty="0" smtClean="0"/>
              <a:t> Connect (BUND Naturschutz Bayern e.V.)</a:t>
            </a:r>
            <a:endParaRPr lang="de-DE" dirty="0"/>
          </a:p>
        </p:txBody>
      </p:sp>
      <p:sp>
        <p:nvSpPr>
          <p:cNvPr id="3" name="Inhaltsplatzhalter 2"/>
          <p:cNvSpPr>
            <a:spLocks noGrp="1"/>
          </p:cNvSpPr>
          <p:nvPr>
            <p:ph sz="half" idx="1"/>
          </p:nvPr>
        </p:nvSpPr>
        <p:spPr/>
        <p:txBody>
          <a:bodyPr/>
          <a:lstStyle/>
          <a:p>
            <a:r>
              <a:rPr lang="de-DE" dirty="0" smtClean="0"/>
              <a:t>Elf Regierungs- und Nichtregierungsorganisationen aus acht europäischen Ländern</a:t>
            </a:r>
          </a:p>
          <a:p>
            <a:r>
              <a:rPr lang="de-DE" dirty="0" smtClean="0"/>
              <a:t>EU-Donauraumprogramm</a:t>
            </a:r>
          </a:p>
          <a:p>
            <a:pPr marL="0" indent="0">
              <a:buNone/>
            </a:pPr>
            <a:r>
              <a:rPr lang="de-DE" sz="1200" dirty="0" smtClean="0"/>
              <a:t>       „</a:t>
            </a:r>
            <a:r>
              <a:rPr lang="de-DE" sz="1200" dirty="0" err="1" smtClean="0"/>
              <a:t>interreg</a:t>
            </a:r>
            <a:r>
              <a:rPr lang="de-DE" sz="1200" dirty="0" smtClean="0"/>
              <a:t> </a:t>
            </a:r>
            <a:r>
              <a:rPr lang="de-DE" sz="1200" dirty="0" err="1" smtClean="0"/>
              <a:t>Danube</a:t>
            </a:r>
            <a:r>
              <a:rPr lang="de-DE" sz="1200" dirty="0" smtClean="0"/>
              <a:t> Transnational Programme“</a:t>
            </a:r>
          </a:p>
          <a:p>
            <a:r>
              <a:rPr lang="de-DE" dirty="0" smtClean="0"/>
              <a:t>Gefördert durch Europäischen Fonds für regionale Entwicklung (EFRE) und Instrument zur Heranführungshilfe (IPA) </a:t>
            </a:r>
            <a:endParaRPr lang="de-DE" dirty="0"/>
          </a:p>
        </p:txBody>
      </p:sp>
      <p:pic>
        <p:nvPicPr>
          <p:cNvPr id="6" name="Inhaltsplatzhalter 5"/>
          <p:cNvPicPr>
            <a:picLocks noGrp="1" noChangeAspect="1"/>
          </p:cNvPicPr>
          <p:nvPr>
            <p:ph sz="half" idx="2"/>
          </p:nvPr>
        </p:nvPicPr>
        <p:blipFill>
          <a:blip r:embed="rId2"/>
          <a:stretch>
            <a:fillRect/>
          </a:stretch>
        </p:blipFill>
        <p:spPr>
          <a:xfrm>
            <a:off x="4883415" y="1465962"/>
            <a:ext cx="2430148" cy="1182358"/>
          </a:xfrm>
          <a:prstGeom prst="rect">
            <a:avLst/>
          </a:prstGeom>
        </p:spPr>
      </p:pic>
      <p:sp>
        <p:nvSpPr>
          <p:cNvPr id="10" name="Rechteck 9"/>
          <p:cNvSpPr/>
          <p:nvPr/>
        </p:nvSpPr>
        <p:spPr>
          <a:xfrm>
            <a:off x="6805056" y="5275908"/>
            <a:ext cx="2468946" cy="261610"/>
          </a:xfrm>
          <a:prstGeom prst="rect">
            <a:avLst/>
          </a:prstGeom>
        </p:spPr>
        <p:txBody>
          <a:bodyPr wrap="none">
            <a:spAutoFit/>
          </a:bodyPr>
          <a:lstStyle/>
          <a:p>
            <a:pPr lvl="0"/>
            <a:r>
              <a:rPr lang="de-DE" sz="1100" dirty="0" smtClean="0">
                <a:solidFill>
                  <a:prstClr val="black"/>
                </a:solidFill>
              </a:rPr>
              <a:t>Abb.6, 7: </a:t>
            </a:r>
            <a:r>
              <a:rPr lang="de-DE" sz="1100" dirty="0" err="1" smtClean="0">
                <a:solidFill>
                  <a:prstClr val="black"/>
                </a:solidFill>
              </a:rPr>
              <a:t>interreg</a:t>
            </a:r>
            <a:r>
              <a:rPr lang="de-DE" sz="1100" dirty="0" smtClean="0">
                <a:solidFill>
                  <a:prstClr val="black"/>
                </a:solidFill>
              </a:rPr>
              <a:t>. </a:t>
            </a:r>
            <a:r>
              <a:rPr lang="de-DE" sz="1100" dirty="0" err="1" smtClean="0">
                <a:solidFill>
                  <a:prstClr val="black"/>
                </a:solidFill>
              </a:rPr>
              <a:t>DaRe</a:t>
            </a:r>
            <a:r>
              <a:rPr lang="de-DE" sz="1100" dirty="0" smtClean="0">
                <a:solidFill>
                  <a:prstClr val="black"/>
                </a:solidFill>
              </a:rPr>
              <a:t> </a:t>
            </a:r>
            <a:r>
              <a:rPr lang="de-DE" sz="1100" dirty="0" err="1" smtClean="0">
                <a:solidFill>
                  <a:prstClr val="black"/>
                </a:solidFill>
              </a:rPr>
              <a:t>to</a:t>
            </a:r>
            <a:r>
              <a:rPr lang="de-DE" sz="1100" dirty="0" smtClean="0">
                <a:solidFill>
                  <a:prstClr val="black"/>
                </a:solidFill>
              </a:rPr>
              <a:t> Connect</a:t>
            </a:r>
            <a:endParaRPr lang="de-DE" sz="1100" dirty="0">
              <a:solidFill>
                <a:prstClr val="black"/>
              </a:solidFill>
            </a:endParaRPr>
          </a:p>
        </p:txBody>
      </p:sp>
      <p:pic>
        <p:nvPicPr>
          <p:cNvPr id="11"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415" y="2782974"/>
            <a:ext cx="4578728" cy="2426334"/>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4" name="Foliennummernplatzhalter 3"/>
          <p:cNvSpPr>
            <a:spLocks noGrp="1"/>
          </p:cNvSpPr>
          <p:nvPr>
            <p:ph type="sldNum" sz="quarter" idx="12"/>
          </p:nvPr>
        </p:nvSpPr>
        <p:spPr/>
        <p:txBody>
          <a:bodyPr/>
          <a:lstStyle/>
          <a:p>
            <a:fld id="{57390FB3-B355-444F-936C-C868B3DD0BDB}" type="slidenum">
              <a:rPr lang="de-DE" smtClean="0"/>
              <a:t>12</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704757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DaRe</a:t>
            </a:r>
            <a:r>
              <a:rPr lang="de-DE" dirty="0" smtClean="0"/>
              <a:t> </a:t>
            </a:r>
            <a:r>
              <a:rPr lang="de-DE" dirty="0" err="1" smtClean="0"/>
              <a:t>to</a:t>
            </a:r>
            <a:r>
              <a:rPr lang="de-DE" dirty="0" smtClean="0"/>
              <a:t> Connect: Grenzen trennen. Natur verbindet.</a:t>
            </a:r>
            <a:endParaRPr lang="de-DE" dirty="0"/>
          </a:p>
        </p:txBody>
      </p:sp>
      <p:sp>
        <p:nvSpPr>
          <p:cNvPr id="3" name="Inhaltsplatzhalter 2"/>
          <p:cNvSpPr>
            <a:spLocks noGrp="1"/>
          </p:cNvSpPr>
          <p:nvPr>
            <p:ph sz="half" idx="1"/>
          </p:nvPr>
        </p:nvSpPr>
        <p:spPr/>
        <p:txBody>
          <a:bodyPr/>
          <a:lstStyle/>
          <a:p>
            <a:r>
              <a:rPr lang="de-DE" dirty="0"/>
              <a:t>Projekt zur Entwicklung transnationaler ökologischer Korridore am Grünen Band</a:t>
            </a:r>
          </a:p>
          <a:p>
            <a:r>
              <a:rPr lang="de-DE" dirty="0"/>
              <a:t>Ermittlung von geeigneten Korridoren zur Verbindung von Schutzgebieten anhand von Fernerkundungsmethoden</a:t>
            </a:r>
          </a:p>
          <a:p>
            <a:r>
              <a:rPr lang="de-DE" dirty="0"/>
              <a:t>Erarbeitung eines Entwicklungskonzeptes mit konkreten Leitlinien</a:t>
            </a:r>
          </a:p>
          <a:p>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611" y="2160589"/>
            <a:ext cx="4684392" cy="3086914"/>
          </a:xfrm>
          <a:prstGeom prst="rect">
            <a:avLst/>
          </a:prstGeom>
        </p:spPr>
      </p:pic>
      <p:sp>
        <p:nvSpPr>
          <p:cNvPr id="11" name="Rechteck 10"/>
          <p:cNvSpPr/>
          <p:nvPr/>
        </p:nvSpPr>
        <p:spPr>
          <a:xfrm>
            <a:off x="6672008" y="5252017"/>
            <a:ext cx="2601994" cy="261610"/>
          </a:xfrm>
          <a:prstGeom prst="rect">
            <a:avLst/>
          </a:prstGeom>
        </p:spPr>
        <p:txBody>
          <a:bodyPr wrap="none">
            <a:spAutoFit/>
          </a:bodyPr>
          <a:lstStyle/>
          <a:p>
            <a:pPr lvl="0"/>
            <a:r>
              <a:rPr lang="de-DE" sz="1100" dirty="0" smtClean="0">
                <a:solidFill>
                  <a:prstClr val="black"/>
                </a:solidFill>
              </a:rPr>
              <a:t>Abb.8: Grünes Band Thüringen-Hessen</a:t>
            </a:r>
            <a:endParaRPr lang="de-DE" sz="1100" dirty="0">
              <a:solidFill>
                <a:prstClr val="black"/>
              </a:solidFill>
            </a:endParaRPr>
          </a:p>
        </p:txBody>
      </p:sp>
      <p:sp>
        <p:nvSpPr>
          <p:cNvPr id="4" name="Foliennummernplatzhalter 3"/>
          <p:cNvSpPr>
            <a:spLocks noGrp="1"/>
          </p:cNvSpPr>
          <p:nvPr>
            <p:ph type="sldNum" sz="quarter" idx="12"/>
          </p:nvPr>
        </p:nvSpPr>
        <p:spPr/>
        <p:txBody>
          <a:bodyPr/>
          <a:lstStyle/>
          <a:p>
            <a:fld id="{57390FB3-B355-444F-936C-C868B3DD0BDB}" type="slidenum">
              <a:rPr lang="de-DE" smtClean="0"/>
              <a:t>13</a:t>
            </a:fld>
            <a:endParaRPr lang="de-DE"/>
          </a:p>
        </p:txBody>
      </p:sp>
      <p:sp>
        <p:nvSpPr>
          <p:cNvPr id="6" name="Fußzeilenplatzhalter 5"/>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473772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Handbuch Biotopverbund Deutschland (BUND)</a:t>
            </a:r>
            <a:endParaRPr lang="de-DE" dirty="0"/>
          </a:p>
        </p:txBody>
      </p:sp>
      <p:sp>
        <p:nvSpPr>
          <p:cNvPr id="3" name="Inhaltsplatzhalter 2"/>
          <p:cNvSpPr>
            <a:spLocks noGrp="1"/>
          </p:cNvSpPr>
          <p:nvPr>
            <p:ph idx="1"/>
          </p:nvPr>
        </p:nvSpPr>
        <p:spPr>
          <a:xfrm>
            <a:off x="677333" y="2160589"/>
            <a:ext cx="8931362" cy="3880773"/>
          </a:xfrm>
        </p:spPr>
        <p:txBody>
          <a:bodyPr/>
          <a:lstStyle/>
          <a:p>
            <a:r>
              <a:rPr lang="de-DE" dirty="0" smtClean="0"/>
              <a:t>Strategien</a:t>
            </a:r>
            <a:r>
              <a:rPr lang="de-DE" dirty="0"/>
              <a:t> </a:t>
            </a:r>
            <a:r>
              <a:rPr lang="de-DE" dirty="0" smtClean="0"/>
              <a:t>zur Planung, Umsetzung und langfristigen Sicherung, Positivbeispiele </a:t>
            </a:r>
          </a:p>
          <a:p>
            <a:r>
              <a:rPr lang="de-DE" dirty="0" smtClean="0"/>
              <a:t>Verbindlichkeit durch Festlegung von Korridoren in Landschafts- und Raumplanung</a:t>
            </a:r>
          </a:p>
          <a:p>
            <a:r>
              <a:rPr lang="de-DE" dirty="0" smtClean="0"/>
              <a:t>Erstellung von Fachplänen, die in Gesamtplanung Beachtung finden müssen</a:t>
            </a:r>
          </a:p>
          <a:p>
            <a:r>
              <a:rPr lang="de-DE" dirty="0" smtClean="0"/>
              <a:t>Landesplanung </a:t>
            </a:r>
            <a:r>
              <a:rPr lang="de-DE" dirty="0" smtClean="0">
                <a:sym typeface="Wingdings" panose="05000000000000000000" pitchFamily="2" charset="2"/>
              </a:rPr>
              <a:t> Regionalplanung  Kommunalplanung</a:t>
            </a:r>
          </a:p>
          <a:p>
            <a:endParaRPr lang="de-DE" dirty="0" smtClean="0">
              <a:sym typeface="Wingdings" panose="05000000000000000000" pitchFamily="2" charset="2"/>
            </a:endParaRPr>
          </a:p>
          <a:p>
            <a:r>
              <a:rPr lang="de-DE" dirty="0" smtClean="0">
                <a:sym typeface="Wingdings" panose="05000000000000000000" pitchFamily="2" charset="2"/>
              </a:rPr>
              <a:t>Bsp. Regionalplan: Kernräume als Regionale Grünzüge, Grünzäsuren oder Vorranggebiete festlegen  direkter Einfluss auf Bauleitplanung</a:t>
            </a:r>
          </a:p>
          <a:p>
            <a:pPr marL="0" lvl="0" indent="0">
              <a:buClr>
                <a:srgbClr val="90C226"/>
              </a:buClr>
              <a:buNone/>
            </a:pPr>
            <a:r>
              <a:rPr lang="de-DE" sz="800" dirty="0" smtClean="0">
                <a:solidFill>
                  <a:prstClr val="black">
                    <a:lumMod val="75000"/>
                    <a:lumOff val="25000"/>
                  </a:prstClr>
                </a:solidFill>
                <a:hlinkClick r:id="rId2"/>
              </a:rPr>
              <a:t>	https</a:t>
            </a:r>
            <a:r>
              <a:rPr lang="de-DE" sz="800" dirty="0">
                <a:solidFill>
                  <a:prstClr val="black">
                    <a:lumMod val="75000"/>
                    <a:lumOff val="25000"/>
                  </a:prstClr>
                </a:solidFill>
                <a:hlinkClick r:id="rId2"/>
              </a:rPr>
              <a:t>://bund-kv-gg.de/service/publikationen/detail/publication/handbuch-biotopverbund-vorschau/</a:t>
            </a:r>
            <a:r>
              <a:rPr lang="de-DE" sz="800" dirty="0">
                <a:solidFill>
                  <a:prstClr val="black">
                    <a:lumMod val="75000"/>
                    <a:lumOff val="25000"/>
                  </a:prstClr>
                </a:solidFill>
              </a:rPr>
              <a:t> [Abrufdatum: 19.11.2021</a:t>
            </a:r>
            <a:r>
              <a:rPr lang="de-DE" sz="800" dirty="0" smtClean="0">
                <a:solidFill>
                  <a:prstClr val="black">
                    <a:lumMod val="75000"/>
                    <a:lumOff val="25000"/>
                  </a:prstClr>
                </a:solidFill>
              </a:rPr>
              <a:t>]</a:t>
            </a:r>
            <a:endParaRPr lang="de-DE" sz="800" dirty="0">
              <a:solidFill>
                <a:prstClr val="black">
                  <a:lumMod val="75000"/>
                  <a:lumOff val="25000"/>
                </a:prst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7" name="Foliennummernplatzhalter 6"/>
          <p:cNvSpPr>
            <a:spLocks noGrp="1"/>
          </p:cNvSpPr>
          <p:nvPr>
            <p:ph type="sldNum" sz="quarter" idx="12"/>
          </p:nvPr>
        </p:nvSpPr>
        <p:spPr/>
        <p:txBody>
          <a:bodyPr/>
          <a:lstStyle/>
          <a:p>
            <a:fld id="{57390FB3-B355-444F-936C-C868B3DD0BDB}" type="slidenum">
              <a:rPr lang="de-DE" smtClean="0"/>
              <a:t>14</a:t>
            </a:fld>
            <a:endParaRPr lang="de-DE"/>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449768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Städtischer Biotopverbund</a:t>
            </a:r>
            <a:br>
              <a:rPr lang="de-DE" dirty="0" smtClean="0"/>
            </a:br>
            <a:r>
              <a:rPr lang="de-DE" dirty="0" smtClean="0"/>
              <a:t>Vorbild: Leipzig</a:t>
            </a:r>
            <a:r>
              <a:rPr lang="de-DE" sz="1600" dirty="0">
                <a:solidFill>
                  <a:prstClr val="black">
                    <a:lumMod val="50000"/>
                    <a:lumOff val="50000"/>
                  </a:prstClr>
                </a:solidFill>
              </a:rPr>
              <a:t> (Handbuch Biotopverbund </a:t>
            </a:r>
            <a:r>
              <a:rPr lang="de-DE" sz="1600" dirty="0" smtClean="0">
                <a:solidFill>
                  <a:prstClr val="black">
                    <a:lumMod val="50000"/>
                    <a:lumOff val="50000"/>
                  </a:prstClr>
                </a:solidFill>
              </a:rPr>
              <a:t>S.87 </a:t>
            </a:r>
            <a:r>
              <a:rPr lang="de-DE" sz="1600" dirty="0">
                <a:solidFill>
                  <a:prstClr val="black">
                    <a:lumMod val="50000"/>
                    <a:lumOff val="50000"/>
                  </a:prstClr>
                </a:solidFill>
              </a:rPr>
              <a:t>f.)</a:t>
            </a:r>
            <a:endParaRPr lang="de-DE" dirty="0"/>
          </a:p>
        </p:txBody>
      </p:sp>
      <p:sp>
        <p:nvSpPr>
          <p:cNvPr id="3" name="Inhaltsplatzhalter 2"/>
          <p:cNvSpPr>
            <a:spLocks noGrp="1"/>
          </p:cNvSpPr>
          <p:nvPr>
            <p:ph idx="1"/>
          </p:nvPr>
        </p:nvSpPr>
        <p:spPr/>
        <p:txBody>
          <a:bodyPr/>
          <a:lstStyle/>
          <a:p>
            <a:r>
              <a:rPr lang="de-DE" dirty="0" smtClean="0">
                <a:sym typeface="Wingdings" panose="05000000000000000000" pitchFamily="2" charset="2"/>
              </a:rPr>
              <a:t>Landschaftsplan </a:t>
            </a:r>
            <a:r>
              <a:rPr lang="de-DE" dirty="0">
                <a:sym typeface="Wingdings" panose="05000000000000000000" pitchFamily="2" charset="2"/>
              </a:rPr>
              <a:t>mit Leitbild „Grünsystem“ </a:t>
            </a:r>
            <a:r>
              <a:rPr lang="de-DE" dirty="0" smtClean="0">
                <a:sym typeface="Wingdings" panose="05000000000000000000" pitchFamily="2" charset="2"/>
              </a:rPr>
              <a:t>als</a:t>
            </a:r>
          </a:p>
          <a:p>
            <a:pPr marL="0" indent="0">
              <a:buNone/>
            </a:pPr>
            <a:r>
              <a:rPr lang="de-DE" dirty="0">
                <a:sym typeface="Wingdings" panose="05000000000000000000" pitchFamily="2" charset="2"/>
              </a:rPr>
              <a:t>	</a:t>
            </a:r>
            <a:r>
              <a:rPr lang="de-DE" dirty="0" smtClean="0">
                <a:sym typeface="Wingdings" panose="05000000000000000000" pitchFamily="2" charset="2"/>
              </a:rPr>
              <a:t>„Radial-Ring-System“ (Nutzungsfestlegung)</a:t>
            </a:r>
          </a:p>
          <a:p>
            <a:r>
              <a:rPr lang="de-DE" dirty="0" smtClean="0">
                <a:sym typeface="Wingdings" panose="05000000000000000000" pitchFamily="2" charset="2"/>
              </a:rPr>
              <a:t>Radial </a:t>
            </a:r>
            <a:r>
              <a:rPr lang="de-DE" dirty="0">
                <a:sym typeface="Wingdings" panose="05000000000000000000" pitchFamily="2" charset="2"/>
              </a:rPr>
              <a:t>auf Innenstadt zulaufende </a:t>
            </a:r>
            <a:r>
              <a:rPr lang="de-DE" dirty="0" smtClean="0">
                <a:sym typeface="Wingdings" panose="05000000000000000000" pitchFamily="2" charset="2"/>
              </a:rPr>
              <a:t>Grünelemente</a:t>
            </a:r>
          </a:p>
          <a:p>
            <a:pPr marL="0" indent="0">
              <a:buNone/>
            </a:pPr>
            <a:r>
              <a:rPr lang="de-DE" dirty="0">
                <a:sym typeface="Wingdings" panose="05000000000000000000" pitchFamily="2" charset="2"/>
              </a:rPr>
              <a:t>	</a:t>
            </a:r>
            <a:r>
              <a:rPr lang="de-DE" dirty="0" smtClean="0">
                <a:sym typeface="Wingdings" panose="05000000000000000000" pitchFamily="2" charset="2"/>
              </a:rPr>
              <a:t>(Ziel</a:t>
            </a:r>
            <a:r>
              <a:rPr lang="de-DE" dirty="0">
                <a:sym typeface="Wingdings" panose="05000000000000000000" pitchFamily="2" charset="2"/>
              </a:rPr>
              <a:t>: Erhaltung und </a:t>
            </a:r>
            <a:r>
              <a:rPr lang="de-DE" dirty="0" smtClean="0">
                <a:sym typeface="Wingdings" panose="05000000000000000000" pitchFamily="2" charset="2"/>
              </a:rPr>
              <a:t>Ergänzung)</a:t>
            </a:r>
          </a:p>
          <a:p>
            <a:r>
              <a:rPr lang="de-DE" dirty="0" smtClean="0">
                <a:sym typeface="Wingdings" panose="05000000000000000000" pitchFamily="2" charset="2"/>
              </a:rPr>
              <a:t>Ausgewiesene Grünzüge aus Regionalplan werden mit</a:t>
            </a:r>
          </a:p>
          <a:p>
            <a:pPr marL="0" indent="0">
              <a:buNone/>
            </a:pPr>
            <a:r>
              <a:rPr lang="de-DE" dirty="0">
                <a:sym typeface="Wingdings" panose="05000000000000000000" pitchFamily="2" charset="2"/>
              </a:rPr>
              <a:t>	</a:t>
            </a:r>
            <a:r>
              <a:rPr lang="de-DE" dirty="0" smtClean="0">
                <a:sym typeface="Wingdings" panose="05000000000000000000" pitchFamily="2" charset="2"/>
              </a:rPr>
              <a:t>innerstädtischen Grünbereichen verknüpft</a:t>
            </a:r>
          </a:p>
          <a:p>
            <a:r>
              <a:rPr lang="de-DE" dirty="0" smtClean="0">
                <a:sym typeface="Wingdings" panose="05000000000000000000" pitchFamily="2" charset="2"/>
              </a:rPr>
              <a:t>Planerischen </a:t>
            </a:r>
            <a:r>
              <a:rPr lang="de-DE" dirty="0">
                <a:sym typeface="Wingdings" panose="05000000000000000000" pitchFamily="2" charset="2"/>
              </a:rPr>
              <a:t>Ziele aus Landschaftsplan müssen in Bauleitplanung Berücksichtigung </a:t>
            </a:r>
            <a:r>
              <a:rPr lang="de-DE" dirty="0" smtClean="0">
                <a:sym typeface="Wingdings" panose="05000000000000000000" pitchFamily="2" charset="2"/>
              </a:rPr>
              <a:t>finden (naturschutzfachliche Entscheidungsgrundlage)</a:t>
            </a:r>
            <a:endParaRPr lang="de-DE" dirty="0">
              <a:sym typeface="Wingdings" panose="05000000000000000000" pitchFamily="2" charset="2"/>
            </a:endParaRPr>
          </a:p>
          <a:p>
            <a:endParaRPr lang="de-DE" dirty="0"/>
          </a:p>
        </p:txBody>
      </p:sp>
      <p:sp>
        <p:nvSpPr>
          <p:cNvPr id="4" name="Fußzeilenplatzhalter 3"/>
          <p:cNvSpPr>
            <a:spLocks noGrp="1"/>
          </p:cNvSpPr>
          <p:nvPr>
            <p:ph type="ftr" sz="quarter" idx="11"/>
          </p:nvPr>
        </p:nvSpPr>
        <p:spPr/>
        <p:txBody>
          <a:bodyPr/>
          <a:lstStyle/>
          <a:p>
            <a:r>
              <a:rPr lang="de-DE" smtClean="0"/>
              <a:t>Naturschutzbund Steiermark, Herdergasse 3, 8010 Graz</a:t>
            </a:r>
            <a:endParaRPr lang="de-DE"/>
          </a:p>
        </p:txBody>
      </p:sp>
      <p:sp>
        <p:nvSpPr>
          <p:cNvPr id="5" name="Foliennummernplatzhalter 4"/>
          <p:cNvSpPr>
            <a:spLocks noGrp="1"/>
          </p:cNvSpPr>
          <p:nvPr>
            <p:ph type="sldNum" sz="quarter" idx="12"/>
          </p:nvPr>
        </p:nvSpPr>
        <p:spPr/>
        <p:txBody>
          <a:bodyPr/>
          <a:lstStyle/>
          <a:p>
            <a:fld id="{57390FB3-B355-444F-936C-C868B3DD0BDB}" type="slidenum">
              <a:rPr lang="de-DE" smtClean="0"/>
              <a:t>15</a:t>
            </a:fld>
            <a:endParaRPr lang="de-DE"/>
          </a:p>
        </p:txBody>
      </p:sp>
      <p:pic>
        <p:nvPicPr>
          <p:cNvPr id="6" name="Grafik 5"/>
          <p:cNvPicPr>
            <a:picLocks noChangeAspect="1"/>
          </p:cNvPicPr>
          <p:nvPr/>
        </p:nvPicPr>
        <p:blipFill>
          <a:blip r:embed="rId2"/>
          <a:stretch>
            <a:fillRect/>
          </a:stretch>
        </p:blipFill>
        <p:spPr>
          <a:xfrm>
            <a:off x="7682656" y="1795464"/>
            <a:ext cx="1859816" cy="2291519"/>
          </a:xfrm>
          <a:prstGeom prst="rect">
            <a:avLst/>
          </a:prstGeom>
        </p:spPr>
      </p:pic>
      <p:sp>
        <p:nvSpPr>
          <p:cNvPr id="7" name="Rechteck 6"/>
          <p:cNvSpPr/>
          <p:nvPr/>
        </p:nvSpPr>
        <p:spPr>
          <a:xfrm>
            <a:off x="7682656" y="4086983"/>
            <a:ext cx="1911101" cy="261610"/>
          </a:xfrm>
          <a:prstGeom prst="rect">
            <a:avLst/>
          </a:prstGeom>
        </p:spPr>
        <p:txBody>
          <a:bodyPr wrap="none">
            <a:spAutoFit/>
          </a:bodyPr>
          <a:lstStyle/>
          <a:p>
            <a:pPr lvl="0"/>
            <a:r>
              <a:rPr lang="de-DE" sz="1100" dirty="0">
                <a:solidFill>
                  <a:prstClr val="black"/>
                </a:solidFill>
              </a:rPr>
              <a:t>Abb.9: Leitbild Grünsystem</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Tree>
    <p:extLst>
      <p:ext uri="{BB962C8B-B14F-4D97-AF65-F5344CB8AC3E}">
        <p14:creationId xmlns:p14="http://schemas.microsoft.com/office/powerpoint/2010/main" val="7184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Bef>
                <a:spcPts val="1000"/>
              </a:spcBef>
              <a:buClr>
                <a:srgbClr val="90C226"/>
              </a:buClr>
              <a:buSzPct val="80000"/>
            </a:pPr>
            <a:r>
              <a:rPr lang="de-DE" dirty="0" smtClean="0"/>
              <a:t>Brandenburg</a:t>
            </a:r>
            <a:br>
              <a:rPr lang="de-DE" dirty="0" smtClean="0"/>
            </a:br>
            <a:r>
              <a:rPr lang="de-DE" sz="1600" dirty="0">
                <a:solidFill>
                  <a:prstClr val="black">
                    <a:lumMod val="50000"/>
                    <a:lumOff val="50000"/>
                  </a:prstClr>
                </a:solidFill>
                <a:ea typeface="+mn-ea"/>
                <a:cs typeface="+mn-cs"/>
              </a:rPr>
              <a:t>(Handbuch Biotopverbund S.73 f</a:t>
            </a:r>
            <a:r>
              <a:rPr lang="de-DE" sz="1600" dirty="0" smtClean="0">
                <a:solidFill>
                  <a:prstClr val="black">
                    <a:lumMod val="50000"/>
                    <a:lumOff val="50000"/>
                  </a:prstClr>
                </a:solidFill>
                <a:ea typeface="+mn-ea"/>
                <a:cs typeface="+mn-cs"/>
              </a:rPr>
              <a:t>.)</a:t>
            </a:r>
            <a:endParaRPr lang="de-DE" dirty="0"/>
          </a:p>
        </p:txBody>
      </p:sp>
      <p:sp>
        <p:nvSpPr>
          <p:cNvPr id="3" name="Inhaltsplatzhalter 2"/>
          <p:cNvSpPr>
            <a:spLocks noGrp="1"/>
          </p:cNvSpPr>
          <p:nvPr>
            <p:ph sz="half" idx="1"/>
          </p:nvPr>
        </p:nvSpPr>
        <p:spPr/>
        <p:txBody>
          <a:bodyPr/>
          <a:lstStyle/>
          <a:p>
            <a:pPr marL="0" indent="0">
              <a:buNone/>
            </a:pPr>
            <a:r>
              <a:rPr lang="de-DE" b="1" u="sng" dirty="0" smtClean="0"/>
              <a:t>Raumordnungspläne</a:t>
            </a:r>
          </a:p>
          <a:p>
            <a:pPr>
              <a:buFont typeface="Wingdings" panose="05000000000000000000" pitchFamily="2" charset="2"/>
              <a:buChar char="à"/>
            </a:pPr>
            <a:r>
              <a:rPr lang="de-DE" dirty="0" smtClean="0"/>
              <a:t>Sicherung der Kernflächen des Biotopverbundes als Vorrangflächen</a:t>
            </a:r>
          </a:p>
          <a:p>
            <a:pPr>
              <a:buFont typeface="Wingdings" panose="05000000000000000000" pitchFamily="2" charset="2"/>
              <a:buChar char="à"/>
            </a:pPr>
            <a:r>
              <a:rPr lang="de-DE" dirty="0"/>
              <a:t>Sicherung der Verbindungsflächen als Vorbehaltsgebiete des Naturschutzes</a:t>
            </a:r>
          </a:p>
          <a:p>
            <a:pPr>
              <a:buFont typeface="Wingdings" panose="05000000000000000000" pitchFamily="2" charset="2"/>
              <a:buChar char="à"/>
            </a:pPr>
            <a:endParaRPr lang="de-DE" dirty="0" smtClean="0"/>
          </a:p>
        </p:txBody>
      </p:sp>
      <p:sp>
        <p:nvSpPr>
          <p:cNvPr id="6" name="Inhaltsplatzhalter 5"/>
          <p:cNvSpPr>
            <a:spLocks noGrp="1"/>
          </p:cNvSpPr>
          <p:nvPr>
            <p:ph sz="half" idx="2"/>
          </p:nvPr>
        </p:nvSpPr>
        <p:spPr/>
        <p:txBody>
          <a:bodyPr/>
          <a:lstStyle/>
          <a:p>
            <a:endParaRPr lang="de-DE"/>
          </a:p>
        </p:txBody>
      </p:sp>
      <p:pic>
        <p:nvPicPr>
          <p:cNvPr id="5" name="Grafik 4"/>
          <p:cNvPicPr>
            <a:picLocks noChangeAspect="1"/>
          </p:cNvPicPr>
          <p:nvPr/>
        </p:nvPicPr>
        <p:blipFill>
          <a:blip r:embed="rId2"/>
          <a:stretch>
            <a:fillRect/>
          </a:stretch>
        </p:blipFill>
        <p:spPr>
          <a:xfrm>
            <a:off x="4861369" y="895338"/>
            <a:ext cx="5824467" cy="5624911"/>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9" name="Rechteck 8"/>
          <p:cNvSpPr/>
          <p:nvPr/>
        </p:nvSpPr>
        <p:spPr>
          <a:xfrm>
            <a:off x="4861369" y="6406487"/>
            <a:ext cx="3143809" cy="261610"/>
          </a:xfrm>
          <a:prstGeom prst="rect">
            <a:avLst/>
          </a:prstGeom>
        </p:spPr>
        <p:txBody>
          <a:bodyPr wrap="none">
            <a:spAutoFit/>
          </a:bodyPr>
          <a:lstStyle/>
          <a:p>
            <a:pPr lvl="0"/>
            <a:r>
              <a:rPr lang="de-DE" sz="1100" dirty="0" smtClean="0">
                <a:solidFill>
                  <a:prstClr val="black"/>
                </a:solidFill>
              </a:rPr>
              <a:t>Abb.10: Ökologischer Korridor Südbrandenburg</a:t>
            </a:r>
            <a:endParaRPr lang="de-DE" sz="1100" dirty="0">
              <a:solidFill>
                <a:prstClr val="black"/>
              </a:solidFill>
            </a:endParaRPr>
          </a:p>
        </p:txBody>
      </p:sp>
      <p:sp>
        <p:nvSpPr>
          <p:cNvPr id="8" name="Foliennummernplatzhalter 7"/>
          <p:cNvSpPr>
            <a:spLocks noGrp="1"/>
          </p:cNvSpPr>
          <p:nvPr>
            <p:ph type="sldNum" sz="quarter" idx="12"/>
          </p:nvPr>
        </p:nvSpPr>
        <p:spPr/>
        <p:txBody>
          <a:bodyPr/>
          <a:lstStyle/>
          <a:p>
            <a:fld id="{57390FB3-B355-444F-936C-C868B3DD0BDB}" type="slidenum">
              <a:rPr lang="de-DE" smtClean="0"/>
              <a:t>16</a:t>
            </a:fld>
            <a:endParaRPr lang="de-DE"/>
          </a:p>
        </p:txBody>
      </p:sp>
      <p:sp>
        <p:nvSpPr>
          <p:cNvPr id="10" name="Fußzeilenplatzhalter 9"/>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62459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767" y="1244906"/>
            <a:ext cx="6117233" cy="5613094"/>
          </a:xfrm>
          <a:prstGeom prst="rect">
            <a:avLst/>
          </a:prstGeom>
        </p:spPr>
      </p:pic>
      <p:sp>
        <p:nvSpPr>
          <p:cNvPr id="2" name="Titel 1"/>
          <p:cNvSpPr>
            <a:spLocks noGrp="1"/>
          </p:cNvSpPr>
          <p:nvPr>
            <p:ph type="title"/>
          </p:nvPr>
        </p:nvSpPr>
        <p:spPr/>
        <p:txBody>
          <a:bodyPr/>
          <a:lstStyle/>
          <a:p>
            <a:r>
              <a:rPr lang="de-DE" dirty="0" smtClean="0"/>
              <a:t>Wildkatzenwegeplan Deutschland</a:t>
            </a:r>
            <a:br>
              <a:rPr lang="de-DE" dirty="0" smtClean="0"/>
            </a:br>
            <a:r>
              <a:rPr lang="de-DE" sz="1600" dirty="0">
                <a:solidFill>
                  <a:prstClr val="black">
                    <a:lumMod val="50000"/>
                    <a:lumOff val="50000"/>
                  </a:prstClr>
                </a:solidFill>
              </a:rPr>
              <a:t>(</a:t>
            </a:r>
            <a:r>
              <a:rPr lang="de-DE" sz="1600" dirty="0" err="1" smtClean="0">
                <a:solidFill>
                  <a:prstClr val="black">
                    <a:lumMod val="50000"/>
                    <a:lumOff val="50000"/>
                  </a:prstClr>
                </a:solidFill>
              </a:rPr>
              <a:t>Zsmfg</a:t>
            </a:r>
            <a:r>
              <a:rPr lang="de-DE" sz="1600" dirty="0">
                <a:solidFill>
                  <a:prstClr val="black">
                    <a:lumMod val="50000"/>
                    <a:lumOff val="50000"/>
                  </a:prstClr>
                </a:solidFill>
              </a:rPr>
              <a:t>. Handbuch Biotopverbund S.100 ff.)</a:t>
            </a:r>
            <a:endParaRPr lang="de-DE" dirty="0"/>
          </a:p>
        </p:txBody>
      </p:sp>
      <p:sp>
        <p:nvSpPr>
          <p:cNvPr id="7" name="Inhaltsplatzhalter 6"/>
          <p:cNvSpPr>
            <a:spLocks noGrp="1"/>
          </p:cNvSpPr>
          <p:nvPr>
            <p:ph sz="half" idx="1"/>
          </p:nvPr>
        </p:nvSpPr>
        <p:spPr>
          <a:xfrm>
            <a:off x="677334" y="1849821"/>
            <a:ext cx="6574804" cy="4191540"/>
          </a:xfrm>
        </p:spPr>
        <p:txBody>
          <a:bodyPr>
            <a:noAutofit/>
          </a:bodyPr>
          <a:lstStyle/>
          <a:p>
            <a:r>
              <a:rPr lang="de-DE" dirty="0"/>
              <a:t>Vorarbeiten durch BUND e.V.</a:t>
            </a:r>
          </a:p>
          <a:p>
            <a:r>
              <a:rPr lang="de-DE" dirty="0" smtClean="0"/>
              <a:t>Die </a:t>
            </a:r>
            <a:r>
              <a:rPr lang="de-DE" dirty="0"/>
              <a:t>Vision: 20.000 km Wanderwege für die Wildkatze – und sechs Millionen </a:t>
            </a:r>
            <a:r>
              <a:rPr lang="de-DE" dirty="0" smtClean="0"/>
              <a:t>Hektar Wald </a:t>
            </a:r>
            <a:r>
              <a:rPr lang="de-DE" dirty="0"/>
              <a:t>in Deutschland </a:t>
            </a:r>
            <a:r>
              <a:rPr lang="de-DE" dirty="0" smtClean="0"/>
              <a:t>vernetzen</a:t>
            </a:r>
          </a:p>
          <a:p>
            <a:r>
              <a:rPr lang="de-DE" dirty="0" smtClean="0"/>
              <a:t>Ziel: 50m breite Korridore zwischen Waldgebieten</a:t>
            </a:r>
          </a:p>
          <a:p>
            <a:r>
              <a:rPr lang="de-DE" dirty="0" smtClean="0"/>
              <a:t>Modell ermöglicht:</a:t>
            </a:r>
          </a:p>
          <a:p>
            <a:pPr marL="0" indent="0">
              <a:buNone/>
            </a:pPr>
            <a:r>
              <a:rPr lang="de-DE" sz="1400" dirty="0"/>
              <a:t>	</a:t>
            </a:r>
            <a:r>
              <a:rPr lang="de-DE" sz="1400" dirty="0" smtClean="0"/>
              <a:t>- </a:t>
            </a:r>
            <a:r>
              <a:rPr lang="de-DE" sz="1400" dirty="0"/>
              <a:t>Auswahl von zu verbindenden Kerngebieten,</a:t>
            </a:r>
          </a:p>
          <a:p>
            <a:pPr marL="0" indent="0">
              <a:buNone/>
            </a:pPr>
            <a:r>
              <a:rPr lang="de-DE" sz="1400" dirty="0"/>
              <a:t>	</a:t>
            </a:r>
            <a:r>
              <a:rPr lang="de-DE" sz="1400" dirty="0" smtClean="0"/>
              <a:t>- </a:t>
            </a:r>
            <a:r>
              <a:rPr lang="de-DE" sz="1400" dirty="0"/>
              <a:t>Identifikation und Sicherung der Funktion von </a:t>
            </a:r>
            <a:r>
              <a:rPr lang="de-DE" sz="1400" dirty="0" smtClean="0"/>
              <a:t>Verbindungsflächen 	(Biotopverbundkorridore),</a:t>
            </a:r>
            <a:endParaRPr lang="de-DE" sz="1400" dirty="0"/>
          </a:p>
          <a:p>
            <a:pPr marL="0" indent="0">
              <a:buNone/>
            </a:pPr>
            <a:r>
              <a:rPr lang="de-DE" sz="1400" dirty="0"/>
              <a:t>	</a:t>
            </a:r>
            <a:r>
              <a:rPr lang="de-DE" sz="1400" dirty="0" smtClean="0"/>
              <a:t>- Hilfestellung </a:t>
            </a:r>
            <a:r>
              <a:rPr lang="de-DE" sz="1400" dirty="0"/>
              <a:t>bei der Überwindung bestehender und </a:t>
            </a:r>
            <a:r>
              <a:rPr lang="de-DE" sz="1400" dirty="0" smtClean="0"/>
              <a:t>geplanter 	Verkehrswege </a:t>
            </a:r>
            <a:r>
              <a:rPr lang="de-DE" sz="1400" dirty="0"/>
              <a:t>(</a:t>
            </a:r>
            <a:r>
              <a:rPr lang="de-DE" sz="1400" dirty="0" err="1"/>
              <a:t>Querungshilfen</a:t>
            </a:r>
            <a:r>
              <a:rPr lang="de-DE" sz="1400" dirty="0" smtClean="0"/>
              <a:t>),</a:t>
            </a:r>
            <a:endParaRPr lang="de-DE" sz="1400" dirty="0"/>
          </a:p>
          <a:p>
            <a:pPr marL="0" indent="0">
              <a:buNone/>
            </a:pPr>
            <a:r>
              <a:rPr lang="de-DE" sz="1400" dirty="0" smtClean="0"/>
              <a:t>	- Zusammenstellung </a:t>
            </a:r>
            <a:r>
              <a:rPr lang="de-DE" sz="1400" dirty="0"/>
              <a:t>bedeutender Flächen für </a:t>
            </a:r>
            <a:r>
              <a:rPr lang="de-DE" sz="1400" dirty="0" smtClean="0"/>
              <a:t>Kompensations- und 	Ausgleichsmaßnahmen </a:t>
            </a:r>
            <a:r>
              <a:rPr lang="de-DE" sz="1400" dirty="0"/>
              <a:t>bei Eingriffen in Natur </a:t>
            </a:r>
            <a:r>
              <a:rPr lang="de-DE" sz="1400" dirty="0" smtClean="0"/>
              <a:t>und</a:t>
            </a:r>
            <a:r>
              <a:rPr lang="de-DE" sz="1400" dirty="0"/>
              <a:t> </a:t>
            </a:r>
            <a:r>
              <a:rPr lang="de-DE" sz="1400" dirty="0" smtClean="0"/>
              <a:t>Landschaft</a:t>
            </a:r>
            <a:r>
              <a:rPr lang="de-DE" sz="1400" dirty="0"/>
              <a:t>.</a:t>
            </a:r>
            <a:endParaRPr lang="de-DE" sz="1400" dirty="0" smtClean="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9" name="Rechteck 8"/>
          <p:cNvSpPr/>
          <p:nvPr/>
        </p:nvSpPr>
        <p:spPr>
          <a:xfrm>
            <a:off x="5965695" y="6596391"/>
            <a:ext cx="2018501" cy="261610"/>
          </a:xfrm>
          <a:prstGeom prst="rect">
            <a:avLst/>
          </a:prstGeom>
        </p:spPr>
        <p:txBody>
          <a:bodyPr wrap="none">
            <a:spAutoFit/>
          </a:bodyPr>
          <a:lstStyle/>
          <a:p>
            <a:pPr lvl="0"/>
            <a:r>
              <a:rPr lang="de-DE" sz="1100" dirty="0" smtClean="0">
                <a:solidFill>
                  <a:prstClr val="black"/>
                </a:solidFill>
              </a:rPr>
              <a:t>Abb.11: Wildkatzenwegeplan</a:t>
            </a:r>
            <a:endParaRPr lang="de-DE" sz="1100" dirty="0">
              <a:solidFill>
                <a:prstClr val="black"/>
              </a:solidFill>
            </a:endParaRPr>
          </a:p>
        </p:txBody>
      </p:sp>
      <p:sp>
        <p:nvSpPr>
          <p:cNvPr id="3" name="Foliennummernplatzhalter 2"/>
          <p:cNvSpPr>
            <a:spLocks noGrp="1"/>
          </p:cNvSpPr>
          <p:nvPr>
            <p:ph type="sldNum" sz="quarter" idx="12"/>
          </p:nvPr>
        </p:nvSpPr>
        <p:spPr/>
        <p:txBody>
          <a:bodyPr/>
          <a:lstStyle/>
          <a:p>
            <a:fld id="{57390FB3-B355-444F-936C-C868B3DD0BDB}" type="slidenum">
              <a:rPr lang="de-DE" smtClean="0"/>
              <a:t>17</a:t>
            </a:fld>
            <a:endParaRPr lang="de-DE"/>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71208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Wildkatzenwegeplan</a:t>
            </a:r>
            <a:br>
              <a:rPr lang="de-DE" dirty="0" smtClean="0"/>
            </a:br>
            <a:r>
              <a:rPr lang="de-DE" sz="1600" dirty="0">
                <a:solidFill>
                  <a:prstClr val="black">
                    <a:lumMod val="50000"/>
                    <a:lumOff val="50000"/>
                  </a:prstClr>
                </a:solidFill>
              </a:rPr>
              <a:t>(</a:t>
            </a:r>
            <a:r>
              <a:rPr lang="de-DE" sz="1600" dirty="0" err="1" smtClean="0">
                <a:solidFill>
                  <a:prstClr val="black">
                    <a:lumMod val="50000"/>
                    <a:lumOff val="50000"/>
                  </a:prstClr>
                </a:solidFill>
              </a:rPr>
              <a:t>Zsmfg</a:t>
            </a:r>
            <a:r>
              <a:rPr lang="de-DE" sz="1600" dirty="0">
                <a:solidFill>
                  <a:prstClr val="black">
                    <a:lumMod val="50000"/>
                    <a:lumOff val="50000"/>
                  </a:prstClr>
                </a:solidFill>
              </a:rPr>
              <a:t>. Handbuch Biotopverbund S.100 ff.)</a:t>
            </a:r>
            <a:endParaRPr lang="de-DE" dirty="0"/>
          </a:p>
        </p:txBody>
      </p:sp>
      <p:sp>
        <p:nvSpPr>
          <p:cNvPr id="3" name="Inhaltsplatzhalter 2"/>
          <p:cNvSpPr>
            <a:spLocks noGrp="1"/>
          </p:cNvSpPr>
          <p:nvPr>
            <p:ph sz="half" idx="1"/>
          </p:nvPr>
        </p:nvSpPr>
        <p:spPr/>
        <p:txBody>
          <a:bodyPr/>
          <a:lstStyle/>
          <a:p>
            <a:r>
              <a:rPr lang="de-DE" dirty="0" smtClean="0"/>
              <a:t>Aufbauend auf umfangreiche Kartierungen</a:t>
            </a:r>
          </a:p>
          <a:p>
            <a:r>
              <a:rPr lang="de-DE" dirty="0" smtClean="0"/>
              <a:t>Seit März 2013 Grundlage für die Waldbiotopverbundplanung des Land Hessens</a:t>
            </a:r>
            <a:endParaRPr lang="de-DE" dirty="0"/>
          </a:p>
        </p:txBody>
      </p:sp>
      <p:pic>
        <p:nvPicPr>
          <p:cNvPr id="7" name="Inhaltsplatzhalt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56733" y="-1"/>
            <a:ext cx="4921249" cy="6858001"/>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10" name="Rechteck 9"/>
          <p:cNvSpPr/>
          <p:nvPr/>
        </p:nvSpPr>
        <p:spPr>
          <a:xfrm>
            <a:off x="2541173" y="6596391"/>
            <a:ext cx="2569934" cy="261610"/>
          </a:xfrm>
          <a:prstGeom prst="rect">
            <a:avLst/>
          </a:prstGeom>
        </p:spPr>
        <p:txBody>
          <a:bodyPr wrap="none">
            <a:spAutoFit/>
          </a:bodyPr>
          <a:lstStyle/>
          <a:p>
            <a:pPr lvl="0"/>
            <a:r>
              <a:rPr lang="de-DE" sz="1100" dirty="0" smtClean="0">
                <a:solidFill>
                  <a:prstClr val="black"/>
                </a:solidFill>
              </a:rPr>
              <a:t>Abb.12: Wildkatzen-</a:t>
            </a:r>
            <a:r>
              <a:rPr lang="de-DE" sz="1100" dirty="0" err="1" smtClean="0">
                <a:solidFill>
                  <a:prstClr val="black"/>
                </a:solidFill>
              </a:rPr>
              <a:t>Wegeplan</a:t>
            </a:r>
            <a:r>
              <a:rPr lang="de-DE" sz="1100" dirty="0" smtClean="0">
                <a:solidFill>
                  <a:prstClr val="black"/>
                </a:solidFill>
              </a:rPr>
              <a:t> Hessen</a:t>
            </a:r>
            <a:endParaRPr lang="de-DE" sz="1100" dirty="0">
              <a:solidFill>
                <a:prstClr val="black"/>
              </a:solidFill>
            </a:endParaRPr>
          </a:p>
        </p:txBody>
      </p:sp>
      <p:sp>
        <p:nvSpPr>
          <p:cNvPr id="4" name="Foliennummernplatzhalter 3"/>
          <p:cNvSpPr>
            <a:spLocks noGrp="1"/>
          </p:cNvSpPr>
          <p:nvPr>
            <p:ph type="sldNum" sz="quarter" idx="12"/>
          </p:nvPr>
        </p:nvSpPr>
        <p:spPr/>
        <p:txBody>
          <a:bodyPr/>
          <a:lstStyle/>
          <a:p>
            <a:fld id="{57390FB3-B355-444F-936C-C868B3DD0BDB}" type="slidenum">
              <a:rPr lang="de-DE" smtClean="0"/>
              <a:t>18</a:t>
            </a:fld>
            <a:endParaRPr lang="de-DE"/>
          </a:p>
        </p:txBody>
      </p:sp>
      <p:sp>
        <p:nvSpPr>
          <p:cNvPr id="6" name="Fußzeilenplatzhalter 5"/>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35904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Waldkorridor mit der </a:t>
            </a:r>
            <a:r>
              <a:rPr lang="de-DE" dirty="0" err="1" smtClean="0"/>
              <a:t>Zielart</a:t>
            </a:r>
            <a:r>
              <a:rPr lang="de-DE" dirty="0" smtClean="0"/>
              <a:t> Wildkatze</a:t>
            </a:r>
            <a:endParaRPr lang="de-DE" dirty="0"/>
          </a:p>
        </p:txBody>
      </p:sp>
      <p:pic>
        <p:nvPicPr>
          <p:cNvPr id="12" name="Inhaltsplatzhalter 1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9" b="7"/>
          <a:stretch/>
        </p:blipFill>
        <p:spPr>
          <a:xfrm>
            <a:off x="955757" y="1417727"/>
            <a:ext cx="8039822" cy="3026573"/>
          </a:xfrm>
        </p:spPr>
      </p:pic>
      <p:sp>
        <p:nvSpPr>
          <p:cNvPr id="3" name="Fußzeilenplatzhalter 2"/>
          <p:cNvSpPr>
            <a:spLocks noGrp="1"/>
          </p:cNvSpPr>
          <p:nvPr>
            <p:ph type="ftr" sz="quarter" idx="11"/>
          </p:nvPr>
        </p:nvSpPr>
        <p:spPr/>
        <p:txBody>
          <a:bodyPr/>
          <a:lstStyle/>
          <a:p>
            <a:r>
              <a:rPr lang="de-DE" smtClean="0"/>
              <a:t>Naturschutzbund Steiermark, Herdergasse 3, 8010 Graz</a:t>
            </a:r>
            <a:endParaRPr lang="de-DE"/>
          </a:p>
        </p:txBody>
      </p:sp>
      <p:sp>
        <p:nvSpPr>
          <p:cNvPr id="2" name="Foliennummernplatzhalter 1"/>
          <p:cNvSpPr>
            <a:spLocks noGrp="1"/>
          </p:cNvSpPr>
          <p:nvPr>
            <p:ph type="sldNum" sz="quarter" idx="12"/>
          </p:nvPr>
        </p:nvSpPr>
        <p:spPr/>
        <p:txBody>
          <a:bodyPr/>
          <a:lstStyle/>
          <a:p>
            <a:fld id="{57390FB3-B355-444F-936C-C868B3DD0BDB}" type="slidenum">
              <a:rPr lang="de-DE" smtClean="0"/>
              <a:t>19</a:t>
            </a:fld>
            <a:endParaRPr lang="de-DE"/>
          </a:p>
        </p:txBody>
      </p:sp>
      <p:sp>
        <p:nvSpPr>
          <p:cNvPr id="9" name="Textfeld 8"/>
          <p:cNvSpPr txBox="1"/>
          <p:nvPr/>
        </p:nvSpPr>
        <p:spPr>
          <a:xfrm>
            <a:off x="5616006" y="4444300"/>
            <a:ext cx="3379573" cy="261610"/>
          </a:xfrm>
          <a:prstGeom prst="rect">
            <a:avLst/>
          </a:prstGeom>
          <a:noFill/>
        </p:spPr>
        <p:txBody>
          <a:bodyPr wrap="square" rtlCol="0">
            <a:spAutoFit/>
          </a:bodyPr>
          <a:lstStyle/>
          <a:p>
            <a:r>
              <a:rPr lang="de-DE" sz="1100" dirty="0" smtClean="0"/>
              <a:t>Abb.13: Gestaltungsvorschlag eines Waldkorridors</a:t>
            </a:r>
            <a:endParaRPr lang="de-DE" sz="1100" dirty="0"/>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Tree>
    <p:extLst>
      <p:ext uri="{BB962C8B-B14F-4D97-AF65-F5344CB8AC3E}">
        <p14:creationId xmlns:p14="http://schemas.microsoft.com/office/powerpoint/2010/main" val="1613994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2</a:t>
            </a:fld>
            <a:endParaRPr lang="de-DE"/>
          </a:p>
        </p:txBody>
      </p:sp>
      <p:sp>
        <p:nvSpPr>
          <p:cNvPr id="4" name="Rechteck 3"/>
          <p:cNvSpPr/>
          <p:nvPr/>
        </p:nvSpPr>
        <p:spPr>
          <a:xfrm>
            <a:off x="677334" y="1254046"/>
            <a:ext cx="8466666" cy="3267561"/>
          </a:xfrm>
          <a:prstGeom prst="rect">
            <a:avLst/>
          </a:prstGeom>
        </p:spPr>
        <p:txBody>
          <a:bodyPr wrap="square">
            <a:spAutoFit/>
          </a:bodyPr>
          <a:lstStyle/>
          <a:p>
            <a:pPr lvl="0" defTabSz="457200">
              <a:spcBef>
                <a:spcPts val="1000"/>
              </a:spcBef>
              <a:buClr>
                <a:srgbClr val="90C226"/>
              </a:buClr>
              <a:buSzPct val="80000"/>
            </a:pPr>
            <a:r>
              <a:rPr lang="de-DE" b="1" u="sng" dirty="0">
                <a:solidFill>
                  <a:prstClr val="black">
                    <a:lumMod val="75000"/>
                    <a:lumOff val="25000"/>
                  </a:prstClr>
                </a:solidFill>
              </a:rPr>
              <a:t>Vorweg:</a:t>
            </a:r>
          </a:p>
          <a:p>
            <a:pPr lvl="0" defTabSz="457200">
              <a:spcBef>
                <a:spcPts val="1000"/>
              </a:spcBef>
              <a:buClr>
                <a:srgbClr val="90C226"/>
              </a:buClr>
              <a:buSzPct val="80000"/>
            </a:pPr>
            <a:r>
              <a:rPr lang="de-DE" dirty="0">
                <a:solidFill>
                  <a:prstClr val="black">
                    <a:lumMod val="75000"/>
                    <a:lumOff val="25000"/>
                  </a:prstClr>
                </a:solidFill>
              </a:rPr>
              <a:t>Ethisch korrekter Umgang mit Lebewesen und Lebensräumen muss sich in der Gesetzgebung wiederfinden. Dazu bedarf es eines grundlegenden Bewusstseinswandels. Nicht der Mensch, sondern die Natur ist das Maß aller Dinge. Jemand, der Erde, Feuer, Wasser, Luft und die Tier-, Pilz- und Pflanzenwesen schützt und ihnen Ehre erbietet, bewahrt seine eigene Existenz, die direkt mit diesen verbunden ist. Jedes Lebewesen hat nicht nur ein Lebensrecht, sondern verdient auch Ehrerbietung! Wir sind und bleiben Natur, die schützt und beschützt. In diesem Sinne müssen wir der Natur wieder Raum geben. Der Biotopverbund ist ein erster Schritt dieser Renaturierung – Naturschutz überall! </a:t>
            </a:r>
          </a:p>
        </p:txBody>
      </p:sp>
    </p:spTree>
    <p:extLst>
      <p:ext uri="{BB962C8B-B14F-4D97-AF65-F5344CB8AC3E}">
        <p14:creationId xmlns:p14="http://schemas.microsoft.com/office/powerpoint/2010/main" val="14131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Wildkatzenwegeplan</a:t>
            </a:r>
            <a:br>
              <a:rPr lang="de-DE" dirty="0" smtClean="0"/>
            </a:br>
            <a:r>
              <a:rPr lang="de-DE" sz="1600" dirty="0" smtClean="0">
                <a:solidFill>
                  <a:prstClr val="black">
                    <a:lumMod val="50000"/>
                    <a:lumOff val="50000"/>
                  </a:prstClr>
                </a:solidFill>
              </a:rPr>
              <a:t>(</a:t>
            </a:r>
            <a:r>
              <a:rPr lang="de-DE" sz="1600" dirty="0" err="1" smtClean="0">
                <a:solidFill>
                  <a:prstClr val="black">
                    <a:lumMod val="50000"/>
                    <a:lumOff val="50000"/>
                  </a:prstClr>
                </a:solidFill>
              </a:rPr>
              <a:t>Zsmfg</a:t>
            </a:r>
            <a:r>
              <a:rPr lang="de-DE" sz="1600" dirty="0" smtClean="0">
                <a:solidFill>
                  <a:prstClr val="black">
                    <a:lumMod val="50000"/>
                    <a:lumOff val="50000"/>
                  </a:prstClr>
                </a:solidFill>
              </a:rPr>
              <a:t>. Handbuch </a:t>
            </a:r>
            <a:r>
              <a:rPr lang="de-DE" sz="1600" dirty="0">
                <a:solidFill>
                  <a:prstClr val="black">
                    <a:lumMod val="50000"/>
                    <a:lumOff val="50000"/>
                  </a:prstClr>
                </a:solidFill>
              </a:rPr>
              <a:t>Biotopverbund </a:t>
            </a:r>
            <a:r>
              <a:rPr lang="de-DE" sz="1600" dirty="0" smtClean="0">
                <a:solidFill>
                  <a:prstClr val="black">
                    <a:lumMod val="50000"/>
                    <a:lumOff val="50000"/>
                  </a:prstClr>
                </a:solidFill>
              </a:rPr>
              <a:t>S.100 </a:t>
            </a:r>
            <a:r>
              <a:rPr lang="de-DE" sz="1600" dirty="0">
                <a:solidFill>
                  <a:prstClr val="black">
                    <a:lumMod val="50000"/>
                    <a:lumOff val="50000"/>
                  </a:prstClr>
                </a:solidFill>
              </a:rPr>
              <a:t>ff</a:t>
            </a:r>
            <a:r>
              <a:rPr lang="de-DE" sz="1600" dirty="0" smtClean="0">
                <a:solidFill>
                  <a:prstClr val="black">
                    <a:lumMod val="50000"/>
                    <a:lumOff val="50000"/>
                  </a:prstClr>
                </a:solidFill>
              </a:rPr>
              <a:t>.)</a:t>
            </a:r>
            <a:endParaRPr lang="de-DE" dirty="0"/>
          </a:p>
        </p:txBody>
      </p:sp>
      <p:sp>
        <p:nvSpPr>
          <p:cNvPr id="3" name="Inhaltsplatzhalter 2"/>
          <p:cNvSpPr>
            <a:spLocks noGrp="1"/>
          </p:cNvSpPr>
          <p:nvPr>
            <p:ph sz="half" idx="1"/>
          </p:nvPr>
        </p:nvSpPr>
        <p:spPr/>
        <p:txBody>
          <a:bodyPr>
            <a:normAutofit lnSpcReduction="10000"/>
          </a:bodyPr>
          <a:lstStyle/>
          <a:p>
            <a:r>
              <a:rPr lang="de-DE" dirty="0" smtClean="0"/>
              <a:t>Bundesweit bis 2018 knapp 60 ha gesichert</a:t>
            </a:r>
          </a:p>
          <a:p>
            <a:r>
              <a:rPr lang="de-DE" dirty="0" smtClean="0"/>
              <a:t>über 60 000 Bäume und Büsche gepflanzt</a:t>
            </a:r>
          </a:p>
          <a:p>
            <a:r>
              <a:rPr lang="de-DE" dirty="0" smtClean="0"/>
              <a:t>Maßnahmen der Strukturverbesserung in (Wirtschafts-) Wäldern</a:t>
            </a:r>
          </a:p>
          <a:p>
            <a:r>
              <a:rPr lang="de-DE" dirty="0"/>
              <a:t>z</a:t>
            </a:r>
            <a:r>
              <a:rPr lang="de-DE" dirty="0" smtClean="0"/>
              <a:t>. T. freiwillige Kooperationen mit Gemeinden, Privatwaldbesitzern und Forstämtern</a:t>
            </a:r>
          </a:p>
          <a:p>
            <a:r>
              <a:rPr lang="de-DE" dirty="0"/>
              <a:t>im Projekt „Wildkatzensprung“ von 2011 </a:t>
            </a:r>
            <a:r>
              <a:rPr lang="de-DE" dirty="0" smtClean="0"/>
              <a:t>bis 2017 Engagement von über </a:t>
            </a:r>
            <a:r>
              <a:rPr lang="de-DE" dirty="0"/>
              <a:t>1.200 </a:t>
            </a:r>
            <a:r>
              <a:rPr lang="de-DE" dirty="0" smtClean="0"/>
              <a:t>Ehrenamtlichen</a:t>
            </a:r>
            <a:endParaRPr lang="de-DE" dirty="0"/>
          </a:p>
        </p:txBody>
      </p:sp>
      <p:pic>
        <p:nvPicPr>
          <p:cNvPr id="6" name="Inhaltsplatzhalter 5"/>
          <p:cNvPicPr>
            <a:picLocks noGrp="1" noChangeAspect="1"/>
          </p:cNvPicPr>
          <p:nvPr>
            <p:ph sz="half" idx="2"/>
          </p:nvPr>
        </p:nvPicPr>
        <p:blipFill>
          <a:blip r:embed="rId2"/>
          <a:stretch>
            <a:fillRect/>
          </a:stretch>
        </p:blipFill>
        <p:spPr>
          <a:xfrm>
            <a:off x="5089525" y="2160589"/>
            <a:ext cx="4737647" cy="3172042"/>
          </a:xfrm>
          <a:prstGeom prst="rect">
            <a:avLst/>
          </a:prstGeom>
        </p:spPr>
      </p:pic>
      <p:sp>
        <p:nvSpPr>
          <p:cNvPr id="7" name="Rechteck 6"/>
          <p:cNvSpPr/>
          <p:nvPr/>
        </p:nvSpPr>
        <p:spPr>
          <a:xfrm>
            <a:off x="5089525" y="5332631"/>
            <a:ext cx="5027338" cy="261610"/>
          </a:xfrm>
          <a:prstGeom prst="rect">
            <a:avLst/>
          </a:prstGeom>
        </p:spPr>
        <p:txBody>
          <a:bodyPr wrap="none">
            <a:spAutoFit/>
          </a:bodyPr>
          <a:lstStyle/>
          <a:p>
            <a:pPr lvl="0"/>
            <a:r>
              <a:rPr lang="de-DE" sz="1100" dirty="0" smtClean="0">
                <a:solidFill>
                  <a:prstClr val="black"/>
                </a:solidFill>
              </a:rPr>
              <a:t>Abb.14: Heranwachsende Baumsetzlinge auf der Korridorfläche in Thüringen</a:t>
            </a:r>
            <a:endParaRPr lang="de-DE" sz="1100" dirty="0">
              <a:solidFill>
                <a:prstClr val="black"/>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4" name="Foliennummernplatzhalter 3"/>
          <p:cNvSpPr>
            <a:spLocks noGrp="1"/>
          </p:cNvSpPr>
          <p:nvPr>
            <p:ph type="sldNum" sz="quarter" idx="12"/>
          </p:nvPr>
        </p:nvSpPr>
        <p:spPr/>
        <p:txBody>
          <a:bodyPr/>
          <a:lstStyle/>
          <a:p>
            <a:fld id="{57390FB3-B355-444F-936C-C868B3DD0BDB}" type="slidenum">
              <a:rPr lang="de-DE" smtClean="0"/>
              <a:t>20</a:t>
            </a:fld>
            <a:endParaRPr lang="de-DE"/>
          </a:p>
        </p:txBody>
      </p:sp>
      <p:sp>
        <p:nvSpPr>
          <p:cNvPr id="9" name="Fußzeilenplatzhalter 8"/>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64724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spcBef>
                <a:spcPts val="1000"/>
              </a:spcBef>
              <a:buClr>
                <a:srgbClr val="90C226"/>
              </a:buClr>
              <a:buSzPct val="80000"/>
            </a:pPr>
            <a:r>
              <a:rPr lang="de-DE" dirty="0" smtClean="0"/>
              <a:t>Stiftung </a:t>
            </a:r>
            <a:r>
              <a:rPr lang="de-DE" dirty="0" err="1" smtClean="0"/>
              <a:t>KulturLandschaft</a:t>
            </a:r>
            <a:r>
              <a:rPr lang="de-DE" dirty="0" smtClean="0"/>
              <a:t> </a:t>
            </a:r>
            <a:r>
              <a:rPr lang="de-DE" dirty="0" err="1" smtClean="0"/>
              <a:t>Günztal</a:t>
            </a:r>
            <a:r>
              <a:rPr lang="de-DE" dirty="0"/>
              <a:t/>
            </a:r>
            <a:br>
              <a:rPr lang="de-DE" dirty="0"/>
            </a:br>
            <a:r>
              <a:rPr lang="de-DE" sz="1600" dirty="0">
                <a:solidFill>
                  <a:prstClr val="black">
                    <a:lumMod val="50000"/>
                    <a:lumOff val="50000"/>
                  </a:prstClr>
                </a:solidFill>
                <a:ea typeface="+mn-ea"/>
                <a:cs typeface="+mn-cs"/>
              </a:rPr>
              <a:t>(Handbuch Biotopverbund </a:t>
            </a:r>
            <a:r>
              <a:rPr lang="de-DE" sz="1600" dirty="0" smtClean="0">
                <a:solidFill>
                  <a:prstClr val="black">
                    <a:lumMod val="50000"/>
                    <a:lumOff val="50000"/>
                  </a:prstClr>
                </a:solidFill>
                <a:ea typeface="+mn-ea"/>
                <a:cs typeface="+mn-cs"/>
              </a:rPr>
              <a:t>S.107 ff.)</a:t>
            </a:r>
            <a:endParaRPr lang="de-DE" dirty="0"/>
          </a:p>
        </p:txBody>
      </p:sp>
      <p:sp>
        <p:nvSpPr>
          <p:cNvPr id="3" name="Inhaltsplatzhalter 2"/>
          <p:cNvSpPr>
            <a:spLocks noGrp="1"/>
          </p:cNvSpPr>
          <p:nvPr>
            <p:ph idx="1"/>
          </p:nvPr>
        </p:nvSpPr>
        <p:spPr>
          <a:xfrm>
            <a:off x="677333" y="2160589"/>
            <a:ext cx="9377767" cy="3880773"/>
          </a:xfrm>
        </p:spPr>
        <p:txBody>
          <a:bodyPr>
            <a:noAutofit/>
          </a:bodyPr>
          <a:lstStyle/>
          <a:p>
            <a:r>
              <a:rPr lang="de-DE" dirty="0" err="1" smtClean="0"/>
              <a:t>Günz</a:t>
            </a:r>
            <a:r>
              <a:rPr lang="de-DE" dirty="0" smtClean="0"/>
              <a:t> mit 92 km längstes Bachsystem in Bayern</a:t>
            </a:r>
          </a:p>
          <a:p>
            <a:r>
              <a:rPr lang="de-DE" dirty="0" smtClean="0"/>
              <a:t>Projektgebiet von 707 km²: EZG mit darin liegenden Moor- und Auenlandschaften</a:t>
            </a:r>
          </a:p>
          <a:p>
            <a:r>
              <a:rPr lang="de-DE" dirty="0" smtClean="0"/>
              <a:t>Aufgaben:</a:t>
            </a:r>
          </a:p>
          <a:p>
            <a:pPr lvl="1"/>
            <a:r>
              <a:rPr lang="de-DE" dirty="0" smtClean="0"/>
              <a:t>Koordination von Arbeit am Biotopverbund</a:t>
            </a:r>
          </a:p>
          <a:p>
            <a:pPr lvl="1"/>
            <a:r>
              <a:rPr lang="de-DE" dirty="0" smtClean="0"/>
              <a:t>Durchführung von Umsetzungsprojekten und Maßnahmen</a:t>
            </a:r>
          </a:p>
          <a:p>
            <a:r>
              <a:rPr lang="de-DE" dirty="0" smtClean="0"/>
              <a:t>Teil des Arten- und Biotopschutzprogramm (ABSP)</a:t>
            </a:r>
          </a:p>
          <a:p>
            <a:r>
              <a:rPr lang="de-DE" dirty="0" smtClean="0"/>
              <a:t>Als wichtiger </a:t>
            </a:r>
            <a:r>
              <a:rPr lang="de-DE" dirty="0"/>
              <a:t>Entwicklungsbereich für </a:t>
            </a:r>
            <a:r>
              <a:rPr lang="de-DE" dirty="0" smtClean="0"/>
              <a:t>den landesweiten </a:t>
            </a:r>
            <a:r>
              <a:rPr lang="de-DE" dirty="0"/>
              <a:t>Biotopverbund </a:t>
            </a:r>
            <a:r>
              <a:rPr lang="de-DE" dirty="0" err="1" smtClean="0"/>
              <a:t>BayernNetzNatur</a:t>
            </a:r>
            <a:r>
              <a:rPr lang="de-DE" dirty="0" smtClean="0"/>
              <a:t> aufgeführt</a:t>
            </a:r>
          </a:p>
          <a:p>
            <a:r>
              <a:rPr lang="de-DE" dirty="0" smtClean="0"/>
              <a:t>Seit 2016 staatlich zertifizierte Betreiber eines Ökokontos</a:t>
            </a:r>
          </a:p>
          <a:p>
            <a:r>
              <a:rPr lang="de-DE" dirty="0"/>
              <a:t>zahlreiche Förderer, </a:t>
            </a:r>
            <a:r>
              <a:rPr lang="de-DE" sz="1400" dirty="0"/>
              <a:t>darunter die </a:t>
            </a:r>
            <a:r>
              <a:rPr lang="de-DE" sz="1400" dirty="0" smtClean="0"/>
              <a:t>Deutsche Bundesstiftung Umwelt, das </a:t>
            </a:r>
            <a:r>
              <a:rPr lang="de-DE" sz="1400" dirty="0"/>
              <a:t>Bayerische </a:t>
            </a:r>
            <a:r>
              <a:rPr lang="de-DE" sz="1400" dirty="0" smtClean="0"/>
              <a:t>Umweltministerium, </a:t>
            </a:r>
            <a:r>
              <a:rPr lang="de-DE" sz="1400" dirty="0"/>
              <a:t>der Bayerische Naturschutzfonds </a:t>
            </a:r>
            <a:r>
              <a:rPr lang="de-DE" sz="1400" dirty="0" smtClean="0"/>
              <a:t>sowie Unternehmen </a:t>
            </a:r>
            <a:r>
              <a:rPr lang="de-DE" sz="1400" dirty="0"/>
              <a:t>aus der </a:t>
            </a:r>
            <a:r>
              <a:rPr lang="de-DE" sz="1400" dirty="0" smtClean="0"/>
              <a:t>Wirtschaft </a:t>
            </a:r>
            <a:r>
              <a:rPr lang="de-DE" sz="1400" dirty="0"/>
              <a:t>und </a:t>
            </a:r>
            <a:r>
              <a:rPr lang="de-DE" sz="1400" dirty="0" smtClean="0"/>
              <a:t>private Spender</a:t>
            </a:r>
            <a:endParaRPr lang="de-DE" sz="1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21</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38522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Stiftung </a:t>
            </a:r>
            <a:r>
              <a:rPr lang="de-DE" dirty="0" err="1" smtClean="0"/>
              <a:t>KulturLandschaft</a:t>
            </a:r>
            <a:r>
              <a:rPr lang="de-DE" dirty="0" smtClean="0"/>
              <a:t> </a:t>
            </a:r>
            <a:r>
              <a:rPr lang="de-DE" dirty="0" err="1" smtClean="0"/>
              <a:t>Günztal</a:t>
            </a:r>
            <a:endParaRPr lang="de-DE" dirty="0"/>
          </a:p>
        </p:txBody>
      </p:sp>
      <p:pic>
        <p:nvPicPr>
          <p:cNvPr id="4" name="Grafik 3"/>
          <p:cNvPicPr>
            <a:picLocks noChangeAspect="1"/>
          </p:cNvPicPr>
          <p:nvPr/>
        </p:nvPicPr>
        <p:blipFill>
          <a:blip r:embed="rId2"/>
          <a:stretch>
            <a:fillRect/>
          </a:stretch>
        </p:blipFill>
        <p:spPr>
          <a:xfrm rot="16200000">
            <a:off x="4081833" y="-2142850"/>
            <a:ext cx="3983419" cy="11380178"/>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7" name="Rechteck 6"/>
          <p:cNvSpPr/>
          <p:nvPr/>
        </p:nvSpPr>
        <p:spPr>
          <a:xfrm>
            <a:off x="383453" y="5538949"/>
            <a:ext cx="2579552" cy="261610"/>
          </a:xfrm>
          <a:prstGeom prst="rect">
            <a:avLst/>
          </a:prstGeom>
        </p:spPr>
        <p:txBody>
          <a:bodyPr wrap="none">
            <a:spAutoFit/>
          </a:bodyPr>
          <a:lstStyle/>
          <a:p>
            <a:pPr lvl="0"/>
            <a:r>
              <a:rPr lang="de-DE" sz="1100" dirty="0" smtClean="0">
                <a:solidFill>
                  <a:prstClr val="black"/>
                </a:solidFill>
              </a:rPr>
              <a:t>Abb.15: Gebietskarte mit Ortschaften</a:t>
            </a:r>
            <a:endParaRPr lang="de-DE" sz="1100" dirty="0">
              <a:solidFill>
                <a:prstClr val="black"/>
              </a:solidFill>
            </a:endParaRPr>
          </a:p>
        </p:txBody>
      </p:sp>
      <p:sp>
        <p:nvSpPr>
          <p:cNvPr id="6" name="Foliennummernplatzhalter 5"/>
          <p:cNvSpPr>
            <a:spLocks noGrp="1"/>
          </p:cNvSpPr>
          <p:nvPr>
            <p:ph type="sldNum" sz="quarter" idx="12"/>
          </p:nvPr>
        </p:nvSpPr>
        <p:spPr/>
        <p:txBody>
          <a:bodyPr/>
          <a:lstStyle/>
          <a:p>
            <a:fld id="{57390FB3-B355-444F-936C-C868B3DD0BDB}" type="slidenum">
              <a:rPr lang="de-DE" smtClean="0"/>
              <a:t>22</a:t>
            </a:fld>
            <a:endParaRPr lang="de-DE"/>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1866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Seegraben-Renaturierung </a:t>
            </a:r>
            <a:r>
              <a:rPr lang="de-DE" dirty="0" err="1" smtClean="0"/>
              <a:t>Rheindürkheim</a:t>
            </a:r>
            <a:r>
              <a:rPr lang="de-DE" dirty="0" smtClean="0"/>
              <a:t>/</a:t>
            </a:r>
            <a:r>
              <a:rPr lang="de-DE" dirty="0" err="1" smtClean="0"/>
              <a:t>Ibersheim</a:t>
            </a:r>
            <a:r>
              <a:rPr lang="de-DE" dirty="0"/>
              <a:t> </a:t>
            </a:r>
            <a:r>
              <a:rPr lang="de-DE" dirty="0" smtClean="0"/>
              <a:t>(Stadtgebiet </a:t>
            </a:r>
            <a:r>
              <a:rPr lang="de-DE" dirty="0"/>
              <a:t>Worms</a:t>
            </a:r>
            <a:r>
              <a:rPr lang="de-DE" dirty="0" smtClean="0"/>
              <a:t>) </a:t>
            </a:r>
            <a:r>
              <a:rPr lang="de-DE" sz="1600" dirty="0" smtClean="0">
                <a:solidFill>
                  <a:prstClr val="black">
                    <a:lumMod val="50000"/>
                    <a:lumOff val="50000"/>
                  </a:prstClr>
                </a:solidFill>
              </a:rPr>
              <a:t>(Handbuch </a:t>
            </a:r>
            <a:r>
              <a:rPr lang="de-DE" sz="1600" dirty="0">
                <a:solidFill>
                  <a:prstClr val="black">
                    <a:lumMod val="50000"/>
                    <a:lumOff val="50000"/>
                  </a:prstClr>
                </a:solidFill>
              </a:rPr>
              <a:t>Biotopverbund </a:t>
            </a:r>
            <a:r>
              <a:rPr lang="de-DE" sz="1600" dirty="0" smtClean="0">
                <a:solidFill>
                  <a:prstClr val="black">
                    <a:lumMod val="50000"/>
                    <a:lumOff val="50000"/>
                  </a:prstClr>
                </a:solidFill>
              </a:rPr>
              <a:t>S.146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p:txBody>
          <a:bodyPr>
            <a:normAutofit/>
          </a:bodyPr>
          <a:lstStyle/>
          <a:p>
            <a:pPr marL="0" indent="0">
              <a:buNone/>
            </a:pPr>
            <a:endParaRPr lang="de-DE" dirty="0" smtClean="0"/>
          </a:p>
          <a:p>
            <a:r>
              <a:rPr lang="de-DE" dirty="0" smtClean="0"/>
              <a:t>Vereinfachtes Flurbereinigungsverfahren als Grundlage</a:t>
            </a:r>
          </a:p>
          <a:p>
            <a:r>
              <a:rPr lang="de-DE" dirty="0" smtClean="0"/>
              <a:t>2000 bis 2004 wurden ca. 33 ha Ackerfläche durch die Stadt Worms erworben</a:t>
            </a:r>
          </a:p>
          <a:p>
            <a:r>
              <a:rPr lang="de-DE" dirty="0" smtClean="0"/>
              <a:t>2005 neu als Gewässerrandstreifen ausgewiesen</a:t>
            </a:r>
          </a:p>
          <a:p>
            <a:pPr lvl="2"/>
            <a:r>
              <a:rPr lang="de-DE" sz="1200" dirty="0" smtClean="0"/>
              <a:t>Insgesamt ca. 50 ha neu geschaffenes Biotopnetz; gesichert, da Stadteigentum</a:t>
            </a:r>
          </a:p>
          <a:p>
            <a:r>
              <a:rPr lang="de-DE" dirty="0" smtClean="0"/>
              <a:t>Beteiligte Partner:</a:t>
            </a:r>
          </a:p>
          <a:p>
            <a:pPr lvl="2"/>
            <a:r>
              <a:rPr lang="de-DE" sz="1200" dirty="0" smtClean="0"/>
              <a:t>Lokale </a:t>
            </a:r>
            <a:r>
              <a:rPr lang="de-DE" sz="1200" dirty="0"/>
              <a:t>Agenda 21 für Worms, Projektgruppe </a:t>
            </a:r>
            <a:r>
              <a:rPr lang="de-DE" sz="1200" dirty="0" smtClean="0"/>
              <a:t>Gewässerrandstreifen</a:t>
            </a:r>
            <a:endParaRPr lang="de-DE" sz="1200" dirty="0"/>
          </a:p>
          <a:p>
            <a:pPr lvl="2"/>
            <a:r>
              <a:rPr lang="de-DE" sz="1200" dirty="0" smtClean="0"/>
              <a:t>Landwirtschaft </a:t>
            </a:r>
            <a:r>
              <a:rPr lang="de-DE" sz="1200" dirty="0"/>
              <a:t>(Bauernverbände </a:t>
            </a:r>
            <a:r>
              <a:rPr lang="de-DE" sz="1200" dirty="0" err="1"/>
              <a:t>Rheindürkheim</a:t>
            </a:r>
            <a:r>
              <a:rPr lang="de-DE" sz="1200" dirty="0"/>
              <a:t> </a:t>
            </a:r>
            <a:r>
              <a:rPr lang="de-DE" sz="1200" dirty="0" smtClean="0"/>
              <a:t>und </a:t>
            </a:r>
            <a:r>
              <a:rPr lang="de-DE" sz="1200" dirty="0" err="1" smtClean="0"/>
              <a:t>Ibersheim</a:t>
            </a:r>
            <a:r>
              <a:rPr lang="de-DE" sz="1200" dirty="0" smtClean="0"/>
              <a:t>)</a:t>
            </a:r>
            <a:endParaRPr lang="de-DE" sz="1200" dirty="0"/>
          </a:p>
          <a:p>
            <a:pPr lvl="2"/>
            <a:r>
              <a:rPr lang="de-DE" sz="1200" dirty="0" smtClean="0"/>
              <a:t>DLR </a:t>
            </a:r>
            <a:r>
              <a:rPr lang="de-DE" sz="1200" dirty="0"/>
              <a:t>Rheinhessen-Hunsrück-Nahe (früher Kulturamt Worms</a:t>
            </a:r>
            <a:r>
              <a:rPr lang="de-DE" sz="1200" dirty="0" smtClean="0"/>
              <a:t>)</a:t>
            </a:r>
            <a:endParaRPr lang="de-DE" sz="1200" dirty="0"/>
          </a:p>
          <a:p>
            <a:pPr lvl="2"/>
            <a:r>
              <a:rPr lang="de-DE" sz="1200" dirty="0" smtClean="0"/>
              <a:t>Naturschutzverbände </a:t>
            </a:r>
            <a:r>
              <a:rPr lang="de-DE" sz="1200" dirty="0"/>
              <a:t>(NABU, </a:t>
            </a:r>
            <a:r>
              <a:rPr lang="de-DE" sz="1200" dirty="0" smtClean="0"/>
              <a:t>BUND)</a:t>
            </a:r>
            <a:endParaRPr lang="de-DE" sz="12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23</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362323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Seegraben-Renaturierung</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pic>
        <p:nvPicPr>
          <p:cNvPr id="6" name="Grafik 5"/>
          <p:cNvPicPr>
            <a:picLocks noChangeAspect="1"/>
          </p:cNvPicPr>
          <p:nvPr/>
        </p:nvPicPr>
        <p:blipFill>
          <a:blip r:embed="rId3"/>
          <a:stretch>
            <a:fillRect/>
          </a:stretch>
        </p:blipFill>
        <p:spPr>
          <a:xfrm>
            <a:off x="1406213" y="1270000"/>
            <a:ext cx="7138909" cy="4805137"/>
          </a:xfrm>
          <a:prstGeom prst="rect">
            <a:avLst/>
          </a:prstGeom>
        </p:spPr>
      </p:pic>
      <p:sp>
        <p:nvSpPr>
          <p:cNvPr id="8" name="Rechteck 7"/>
          <p:cNvSpPr/>
          <p:nvPr/>
        </p:nvSpPr>
        <p:spPr>
          <a:xfrm>
            <a:off x="6230065" y="6071462"/>
            <a:ext cx="2315057" cy="261610"/>
          </a:xfrm>
          <a:prstGeom prst="rect">
            <a:avLst/>
          </a:prstGeom>
        </p:spPr>
        <p:txBody>
          <a:bodyPr wrap="none">
            <a:spAutoFit/>
          </a:bodyPr>
          <a:lstStyle/>
          <a:p>
            <a:pPr lvl="0"/>
            <a:r>
              <a:rPr lang="de-DE" sz="1100" dirty="0" smtClean="0">
                <a:solidFill>
                  <a:prstClr val="black"/>
                </a:solidFill>
              </a:rPr>
              <a:t>Abb.16: Seegraben-Renaturierung</a:t>
            </a:r>
            <a:endParaRPr lang="de-DE" sz="1100" dirty="0">
              <a:solidFill>
                <a:prstClr val="black"/>
              </a:solidFill>
            </a:endParaRPr>
          </a:p>
        </p:txBody>
      </p:sp>
      <p:sp>
        <p:nvSpPr>
          <p:cNvPr id="3" name="Foliennummernplatzhalter 2"/>
          <p:cNvSpPr>
            <a:spLocks noGrp="1"/>
          </p:cNvSpPr>
          <p:nvPr>
            <p:ph type="sldNum" sz="quarter" idx="12"/>
          </p:nvPr>
        </p:nvSpPr>
        <p:spPr/>
        <p:txBody>
          <a:bodyPr/>
          <a:lstStyle/>
          <a:p>
            <a:fld id="{57390FB3-B355-444F-936C-C868B3DD0BDB}" type="slidenum">
              <a:rPr lang="de-DE" smtClean="0"/>
              <a:t>24</a:t>
            </a:fld>
            <a:endParaRPr lang="de-DE"/>
          </a:p>
        </p:txBody>
      </p:sp>
      <p:sp>
        <p:nvSpPr>
          <p:cNvPr id="5" name="Fußzeilenplatzhalter 4"/>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29833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Tal der großen Laber, Bayern</a:t>
            </a:r>
            <a:br>
              <a:rPr lang="de-DE" dirty="0" smtClean="0"/>
            </a:br>
            <a:r>
              <a:rPr lang="de-DE" sz="1600" dirty="0" smtClean="0">
                <a:solidFill>
                  <a:prstClr val="black">
                    <a:lumMod val="50000"/>
                    <a:lumOff val="50000"/>
                  </a:prstClr>
                </a:solidFill>
              </a:rPr>
              <a:t>(Handbuch </a:t>
            </a:r>
            <a:r>
              <a:rPr lang="de-DE" sz="1600" dirty="0">
                <a:solidFill>
                  <a:prstClr val="black">
                    <a:lumMod val="50000"/>
                    <a:lumOff val="50000"/>
                  </a:prstClr>
                </a:solidFill>
              </a:rPr>
              <a:t>Biotopverbund </a:t>
            </a:r>
            <a:r>
              <a:rPr lang="de-DE" sz="1600" dirty="0" smtClean="0">
                <a:solidFill>
                  <a:prstClr val="black">
                    <a:lumMod val="50000"/>
                    <a:lumOff val="50000"/>
                  </a:prstClr>
                </a:solidFill>
              </a:rPr>
              <a:t>S.168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4" y="2160589"/>
            <a:ext cx="8760956" cy="3880773"/>
          </a:xfrm>
        </p:spPr>
        <p:txBody>
          <a:bodyPr>
            <a:normAutofit/>
          </a:bodyPr>
          <a:lstStyle/>
          <a:p>
            <a:r>
              <a:rPr lang="de-DE" dirty="0" smtClean="0"/>
              <a:t>Planungsphase </a:t>
            </a:r>
            <a:r>
              <a:rPr lang="de-DE" dirty="0"/>
              <a:t>vom Bayerischen </a:t>
            </a:r>
            <a:r>
              <a:rPr lang="de-DE" dirty="0" smtClean="0"/>
              <a:t>Landesamt für </a:t>
            </a:r>
            <a:r>
              <a:rPr lang="de-DE" dirty="0"/>
              <a:t>Umwelt geleitet</a:t>
            </a:r>
            <a:endParaRPr lang="de-DE" dirty="0" smtClean="0"/>
          </a:p>
          <a:p>
            <a:r>
              <a:rPr lang="de-DE" dirty="0" smtClean="0"/>
              <a:t>Projektgruppe </a:t>
            </a:r>
            <a:r>
              <a:rPr lang="de-DE" dirty="0"/>
              <a:t>aus </a:t>
            </a:r>
            <a:r>
              <a:rPr lang="de-DE" dirty="0" smtClean="0"/>
              <a:t>Vertretern der </a:t>
            </a:r>
            <a:r>
              <a:rPr lang="de-DE" dirty="0"/>
              <a:t>unterschiedlichen Fachrichtungen (</a:t>
            </a:r>
            <a:r>
              <a:rPr lang="de-DE" sz="1400" dirty="0"/>
              <a:t>u.a. Bayerischer </a:t>
            </a:r>
            <a:r>
              <a:rPr lang="de-DE" sz="1400" dirty="0" smtClean="0"/>
              <a:t>Bauernverband, Landwirtschaftsverwaltung</a:t>
            </a:r>
            <a:r>
              <a:rPr lang="de-DE" sz="1400" dirty="0"/>
              <a:t>, Verwaltung für </a:t>
            </a:r>
            <a:r>
              <a:rPr lang="de-DE" sz="1400" dirty="0" smtClean="0"/>
              <a:t>Ländliche Entwicklung</a:t>
            </a:r>
            <a:r>
              <a:rPr lang="de-DE" sz="1400" dirty="0"/>
              <a:t>, Naturschutzverwaltung, </a:t>
            </a:r>
            <a:r>
              <a:rPr lang="de-DE" sz="1400" dirty="0" smtClean="0"/>
              <a:t>Wasserwirtschaftsverwaltung, Landschaftspflegeverband</a:t>
            </a:r>
            <a:r>
              <a:rPr lang="de-DE" sz="1400" dirty="0"/>
              <a:t>, Kommunen</a:t>
            </a:r>
            <a:r>
              <a:rPr lang="de-DE" sz="1400" dirty="0" smtClean="0"/>
              <a:t>) </a:t>
            </a:r>
          </a:p>
          <a:p>
            <a:r>
              <a:rPr lang="de-DE" dirty="0" smtClean="0"/>
              <a:t>Erhebung detaillierter </a:t>
            </a:r>
            <a:r>
              <a:rPr lang="de-DE" dirty="0"/>
              <a:t>Daten zur Gewässersituation, der </a:t>
            </a:r>
            <a:r>
              <a:rPr lang="de-DE" dirty="0" smtClean="0"/>
              <a:t>Pflanzen- und Tierwelt</a:t>
            </a:r>
            <a:r>
              <a:rPr lang="de-DE" dirty="0"/>
              <a:t>, zur landwirtschaftlichen Nutzung und zur </a:t>
            </a:r>
            <a:r>
              <a:rPr lang="de-DE" dirty="0" smtClean="0"/>
              <a:t>soziökonomischen Situation </a:t>
            </a:r>
            <a:r>
              <a:rPr lang="de-DE" dirty="0"/>
              <a:t>der </a:t>
            </a:r>
            <a:r>
              <a:rPr lang="de-DE" dirty="0" smtClean="0"/>
              <a:t>Bewirtschafter und Übertragung in GIS</a:t>
            </a:r>
          </a:p>
          <a:p>
            <a:r>
              <a:rPr lang="de-DE" dirty="0" smtClean="0"/>
              <a:t>Daraus getrennte Erarbeitung von Entwicklungszielen </a:t>
            </a:r>
            <a:r>
              <a:rPr lang="de-DE" sz="1400" dirty="0" smtClean="0"/>
              <a:t>(Land-, Wasserwirtschaft und Naturschutz) </a:t>
            </a:r>
            <a:r>
              <a:rPr lang="de-DE" dirty="0" smtClean="0"/>
              <a:t>und Darstellung in Karten</a:t>
            </a:r>
          </a:p>
          <a:p>
            <a:r>
              <a:rPr lang="de-DE" dirty="0" smtClean="0"/>
              <a:t>Verschneidung der Karten und Darstellung eines „Gemeinsamen Planungskonzeptes“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25</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968242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Tal der großen Laber, Bayern</a:t>
            </a:r>
            <a:br>
              <a:rPr lang="de-DE" dirty="0" smtClean="0"/>
            </a:br>
            <a:r>
              <a:rPr lang="de-DE" sz="1600" dirty="0" smtClean="0">
                <a:solidFill>
                  <a:prstClr val="black">
                    <a:lumMod val="50000"/>
                    <a:lumOff val="50000"/>
                  </a:prstClr>
                </a:solidFill>
              </a:rPr>
              <a:t>(Handbuch </a:t>
            </a:r>
            <a:r>
              <a:rPr lang="de-DE" sz="1600" dirty="0">
                <a:solidFill>
                  <a:prstClr val="black">
                    <a:lumMod val="50000"/>
                    <a:lumOff val="50000"/>
                  </a:prstClr>
                </a:solidFill>
              </a:rPr>
              <a:t>Biotopverbund </a:t>
            </a:r>
            <a:r>
              <a:rPr lang="de-DE" sz="1600" dirty="0" smtClean="0">
                <a:solidFill>
                  <a:prstClr val="black">
                    <a:lumMod val="50000"/>
                    <a:lumOff val="50000"/>
                  </a:prstClr>
                </a:solidFill>
              </a:rPr>
              <a:t>S.168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3" y="2160589"/>
            <a:ext cx="9642324" cy="3880773"/>
          </a:xfrm>
        </p:spPr>
        <p:txBody>
          <a:bodyPr>
            <a:normAutofit/>
          </a:bodyPr>
          <a:lstStyle/>
          <a:p>
            <a:pPr marL="0" indent="0">
              <a:buNone/>
            </a:pPr>
            <a:r>
              <a:rPr lang="de-DE" b="1" u="sng" dirty="0" smtClean="0"/>
              <a:t>Umsetzungsstrategie</a:t>
            </a:r>
          </a:p>
          <a:p>
            <a:r>
              <a:rPr lang="de-DE" dirty="0" smtClean="0"/>
              <a:t>Beratungsangebot für </a:t>
            </a:r>
            <a:r>
              <a:rPr lang="de-DE" dirty="0" err="1" smtClean="0"/>
              <a:t>Landwirt:innen</a:t>
            </a:r>
            <a:r>
              <a:rPr lang="de-DE" dirty="0" smtClean="0"/>
              <a:t> und </a:t>
            </a:r>
            <a:r>
              <a:rPr lang="de-DE" dirty="0" err="1" smtClean="0"/>
              <a:t>Grundstückseigentümer:innen</a:t>
            </a:r>
            <a:endParaRPr lang="de-DE" dirty="0"/>
          </a:p>
          <a:p>
            <a:r>
              <a:rPr lang="de-DE" dirty="0" smtClean="0"/>
              <a:t>Erwerb von ökologisch sensiblen Flächen (mit Förderung durch Naturschutzfonds)</a:t>
            </a:r>
            <a:endParaRPr lang="de-DE" dirty="0" smtClean="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120 </a:t>
            </a:r>
            <a:r>
              <a:rPr lang="de-DE" dirty="0">
                <a:sym typeface="Wingdings" panose="05000000000000000000" pitchFamily="2" charset="2"/>
              </a:rPr>
              <a:t>ha durch Wasserwirtschaft erworben und als Uferstreifen zugeteilt</a:t>
            </a:r>
          </a:p>
          <a:p>
            <a:pPr>
              <a:buFont typeface="Wingdings" panose="05000000000000000000" pitchFamily="2" charset="2"/>
              <a:buChar char="à"/>
            </a:pPr>
            <a:r>
              <a:rPr lang="de-DE" dirty="0">
                <a:sym typeface="Wingdings" panose="05000000000000000000" pitchFamily="2" charset="2"/>
              </a:rPr>
              <a:t>100 ha Wiesenfläche von Kommunen erworben (artenreiches </a:t>
            </a:r>
            <a:r>
              <a:rPr lang="de-DE" dirty="0" err="1">
                <a:sym typeface="Wingdings" panose="05000000000000000000" pitchFamily="2" charset="2"/>
              </a:rPr>
              <a:t>Extensivgrünland</a:t>
            </a:r>
            <a:r>
              <a:rPr lang="de-DE" dirty="0" smtClean="0">
                <a:sym typeface="Wingdings" panose="05000000000000000000" pitchFamily="2" charset="2"/>
              </a:rPr>
              <a:t>)</a:t>
            </a:r>
            <a:endParaRPr lang="de-DE" dirty="0" smtClean="0"/>
          </a:p>
          <a:p>
            <a:r>
              <a:rPr lang="de-DE" dirty="0" smtClean="0"/>
              <a:t>Neuordnung der Eigentumsverhältnisse (</a:t>
            </a:r>
            <a:r>
              <a:rPr lang="de-DE" dirty="0" err="1" smtClean="0"/>
              <a:t>ökolog</a:t>
            </a:r>
            <a:r>
              <a:rPr lang="de-DE" dirty="0" smtClean="0"/>
              <a:t>. orientiertes Flurneuordnungsverfahren)</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3 </a:t>
            </a:r>
            <a:r>
              <a:rPr lang="de-DE" dirty="0">
                <a:sym typeface="Wingdings" panose="05000000000000000000" pitchFamily="2" charset="2"/>
              </a:rPr>
              <a:t>Flurneuordnungsverfahren auf über 1000 </a:t>
            </a:r>
            <a:r>
              <a:rPr lang="de-DE" dirty="0" smtClean="0">
                <a:sym typeface="Wingdings" panose="05000000000000000000" pitchFamily="2" charset="2"/>
              </a:rPr>
              <a:t>ha</a:t>
            </a:r>
            <a:endParaRPr lang="de-DE" dirty="0" smtClean="0"/>
          </a:p>
          <a:p>
            <a:r>
              <a:rPr lang="de-DE" dirty="0" smtClean="0"/>
              <a:t>Interdisziplinär besetzte Projektgruppe</a:t>
            </a:r>
          </a:p>
          <a:p>
            <a:pPr>
              <a:buFont typeface="Wingdings" panose="05000000000000000000" pitchFamily="2" charset="2"/>
              <a:buChar char="à"/>
            </a:pPr>
            <a:r>
              <a:rPr lang="de-DE" dirty="0" smtClean="0">
                <a:sym typeface="Wingdings" panose="05000000000000000000" pitchFamily="2" charset="2"/>
              </a:rPr>
              <a:t>Als Abschlussmaßnahme Radweg mit informativen Stationen</a:t>
            </a:r>
          </a:p>
          <a:p>
            <a:pPr>
              <a:buFont typeface="Wingdings" panose="05000000000000000000" pitchFamily="2" charset="2"/>
              <a:buChar char="à"/>
            </a:pPr>
            <a:endParaRPr lang="de-DE" dirty="0" smtClean="0">
              <a:sym typeface="Wingdings" panose="05000000000000000000" pitchFamily="2" charset="2"/>
            </a:endParaRPr>
          </a:p>
          <a:p>
            <a:pPr>
              <a:buFont typeface="Wingdings" panose="05000000000000000000" pitchFamily="2" charset="2"/>
              <a:buChar char="à"/>
            </a:pP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26</a:t>
            </a:fld>
            <a:endParaRPr lang="de-DE"/>
          </a:p>
        </p:txBody>
      </p:sp>
      <p:sp>
        <p:nvSpPr>
          <p:cNvPr id="7" name="Fußzeilenplatzhalter 6"/>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1309857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Tal der großen Laber, Bayern</a:t>
            </a:r>
            <a:br>
              <a:rPr lang="de-DE" dirty="0" smtClean="0"/>
            </a:br>
            <a:r>
              <a:rPr lang="de-DE" sz="1600" dirty="0" smtClean="0">
                <a:solidFill>
                  <a:prstClr val="black">
                    <a:lumMod val="50000"/>
                    <a:lumOff val="50000"/>
                  </a:prstClr>
                </a:solidFill>
              </a:rPr>
              <a:t>(Handbuch </a:t>
            </a:r>
            <a:r>
              <a:rPr lang="de-DE" sz="1600" dirty="0">
                <a:solidFill>
                  <a:prstClr val="black">
                    <a:lumMod val="50000"/>
                    <a:lumOff val="50000"/>
                  </a:prstClr>
                </a:solidFill>
              </a:rPr>
              <a:t>Biotopverbund </a:t>
            </a:r>
            <a:r>
              <a:rPr lang="de-DE" sz="1600" dirty="0" smtClean="0">
                <a:solidFill>
                  <a:prstClr val="black">
                    <a:lumMod val="50000"/>
                    <a:lumOff val="50000"/>
                  </a:prstClr>
                </a:solidFill>
              </a:rPr>
              <a:t>S.168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3" y="2160589"/>
            <a:ext cx="9642324" cy="3880773"/>
          </a:xfrm>
        </p:spPr>
        <p:txBody>
          <a:bodyPr>
            <a:normAutofit/>
          </a:bodyPr>
          <a:lstStyle/>
          <a:p>
            <a:pPr marL="0" indent="0">
              <a:buNone/>
            </a:pPr>
            <a:r>
              <a:rPr lang="de-DE" b="1" u="sng" dirty="0" smtClean="0"/>
              <a:t>Finanzierung</a:t>
            </a:r>
          </a:p>
          <a:p>
            <a:pPr>
              <a:buFont typeface="Wingdings" panose="05000000000000000000" pitchFamily="2" charset="2"/>
              <a:buChar char="à"/>
            </a:pPr>
            <a:r>
              <a:rPr lang="de-DE" dirty="0" smtClean="0">
                <a:sym typeface="Wingdings" panose="05000000000000000000" pitchFamily="2" charset="2"/>
              </a:rPr>
              <a:t>Wasserwirtschaftsamt</a:t>
            </a:r>
          </a:p>
          <a:p>
            <a:pPr>
              <a:buFont typeface="Wingdings" panose="05000000000000000000" pitchFamily="2" charset="2"/>
              <a:buChar char="à"/>
            </a:pPr>
            <a:r>
              <a:rPr lang="de-DE" dirty="0" smtClean="0">
                <a:sym typeface="Wingdings" panose="05000000000000000000" pitchFamily="2" charset="2"/>
              </a:rPr>
              <a:t>Höhere Naturschutzbehörde</a:t>
            </a:r>
          </a:p>
          <a:p>
            <a:pPr>
              <a:buFont typeface="Wingdings" panose="05000000000000000000" pitchFamily="2" charset="2"/>
              <a:buChar char="à"/>
            </a:pPr>
            <a:r>
              <a:rPr lang="de-DE" dirty="0" smtClean="0">
                <a:sym typeface="Wingdings" panose="05000000000000000000" pitchFamily="2" charset="2"/>
              </a:rPr>
              <a:t>Ämter für Ländliche Entwicklung</a:t>
            </a:r>
          </a:p>
          <a:p>
            <a:pPr>
              <a:buFont typeface="Wingdings" panose="05000000000000000000" pitchFamily="2" charset="2"/>
              <a:buChar char="à"/>
            </a:pPr>
            <a:r>
              <a:rPr lang="de-DE" dirty="0" smtClean="0">
                <a:sym typeface="Wingdings" panose="05000000000000000000" pitchFamily="2" charset="2"/>
              </a:rPr>
              <a:t>Gemeinden im Projektgebiet</a:t>
            </a:r>
          </a:p>
          <a:p>
            <a:pPr>
              <a:buFont typeface="Wingdings" panose="05000000000000000000" pitchFamily="2" charset="2"/>
              <a:buChar char="à"/>
            </a:pPr>
            <a:r>
              <a:rPr lang="de-DE" dirty="0" smtClean="0">
                <a:sym typeface="Wingdings" panose="05000000000000000000" pitchFamily="2" charset="2"/>
              </a:rPr>
              <a:t>Bayerischer Naturschutzfonds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27</a:t>
            </a:fld>
            <a:endParaRPr lang="de-DE"/>
          </a:p>
        </p:txBody>
      </p:sp>
      <p:sp>
        <p:nvSpPr>
          <p:cNvPr id="7" name="Fußzeilenplatzhalter 6"/>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3090813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Tal der großen Laber, Bayern</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7" name="Rechteck 6"/>
          <p:cNvSpPr/>
          <p:nvPr/>
        </p:nvSpPr>
        <p:spPr>
          <a:xfrm>
            <a:off x="5381075" y="5858800"/>
            <a:ext cx="3029997" cy="261610"/>
          </a:xfrm>
          <a:prstGeom prst="rect">
            <a:avLst/>
          </a:prstGeom>
        </p:spPr>
        <p:txBody>
          <a:bodyPr wrap="none">
            <a:spAutoFit/>
          </a:bodyPr>
          <a:lstStyle/>
          <a:p>
            <a:pPr lvl="0"/>
            <a:r>
              <a:rPr lang="de-DE" sz="1100" dirty="0" smtClean="0">
                <a:solidFill>
                  <a:prstClr val="black"/>
                </a:solidFill>
              </a:rPr>
              <a:t>Abb.17: Entwicklung naturnaher Uferstreifen</a:t>
            </a:r>
            <a:endParaRPr lang="de-DE" sz="1100" dirty="0">
              <a:solidFill>
                <a:prstClr val="black"/>
              </a:solidFill>
            </a:endParaRPr>
          </a:p>
        </p:txBody>
      </p:sp>
      <p:sp>
        <p:nvSpPr>
          <p:cNvPr id="6" name="Foliennummernplatzhalter 5"/>
          <p:cNvSpPr>
            <a:spLocks noGrp="1"/>
          </p:cNvSpPr>
          <p:nvPr>
            <p:ph type="sldNum" sz="quarter" idx="12"/>
          </p:nvPr>
        </p:nvSpPr>
        <p:spPr/>
        <p:txBody>
          <a:bodyPr/>
          <a:lstStyle/>
          <a:p>
            <a:fld id="{57390FB3-B355-444F-936C-C868B3DD0BDB}" type="slidenum">
              <a:rPr lang="de-DE" smtClean="0"/>
              <a:t>28</a:t>
            </a:fld>
            <a:endParaRPr lang="de-DE"/>
          </a:p>
        </p:txBody>
      </p:sp>
      <p:sp>
        <p:nvSpPr>
          <p:cNvPr id="8" name="Fußzeilenplatzhalter 7"/>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pic>
        <p:nvPicPr>
          <p:cNvPr id="3" name="Grafik 2"/>
          <p:cNvPicPr>
            <a:picLocks noChangeAspect="1"/>
          </p:cNvPicPr>
          <p:nvPr/>
        </p:nvPicPr>
        <p:blipFill>
          <a:blip r:embed="rId3"/>
          <a:stretch>
            <a:fillRect/>
          </a:stretch>
        </p:blipFill>
        <p:spPr>
          <a:xfrm>
            <a:off x="1605322" y="1277226"/>
            <a:ext cx="6805750" cy="4581574"/>
          </a:xfrm>
          <a:prstGeom prst="rect">
            <a:avLst/>
          </a:prstGeom>
        </p:spPr>
      </p:pic>
    </p:spTree>
    <p:extLst>
      <p:ext uri="{BB962C8B-B14F-4D97-AF65-F5344CB8AC3E}">
        <p14:creationId xmlns:p14="http://schemas.microsoft.com/office/powerpoint/2010/main" val="70892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Gewässerrandstreifenprojekt Spreewald</a:t>
            </a:r>
            <a:br>
              <a:rPr lang="de-DE" dirty="0" smtClean="0"/>
            </a:br>
            <a:r>
              <a:rPr lang="de-DE" sz="1600" dirty="0">
                <a:solidFill>
                  <a:prstClr val="black">
                    <a:lumMod val="50000"/>
                    <a:lumOff val="50000"/>
                  </a:prstClr>
                </a:solidFill>
              </a:rPr>
              <a:t>(Handbuch Biotopverbund </a:t>
            </a:r>
            <a:r>
              <a:rPr lang="de-DE" sz="1600" dirty="0" smtClean="0">
                <a:solidFill>
                  <a:prstClr val="black">
                    <a:lumMod val="50000"/>
                    <a:lumOff val="50000"/>
                  </a:prstClr>
                </a:solidFill>
              </a:rPr>
              <a:t>S.184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4" y="2160589"/>
            <a:ext cx="8878790" cy="3880773"/>
          </a:xfrm>
        </p:spPr>
        <p:txBody>
          <a:bodyPr/>
          <a:lstStyle/>
          <a:p>
            <a:r>
              <a:rPr lang="de-DE" dirty="0"/>
              <a:t>Naturschutzgroßprojekt des </a:t>
            </a:r>
            <a:r>
              <a:rPr lang="de-DE" dirty="0" smtClean="0"/>
              <a:t>Bundes mit Ziel der Reaktivierung  einmaliger Gewässerstrecken für die heimische Tier- und Pflanzenwelt und Aufwertung von Lebensräumen für Wasserbewohner</a:t>
            </a:r>
            <a:endParaRPr lang="de-DE" dirty="0"/>
          </a:p>
          <a:p>
            <a:r>
              <a:rPr lang="de-DE" dirty="0" smtClean="0"/>
              <a:t>1998 Gründung „Zweckverband Gewässerrandstreifenprojekt Spreewald“</a:t>
            </a:r>
          </a:p>
          <a:p>
            <a:r>
              <a:rPr lang="de-DE" dirty="0" smtClean="0"/>
              <a:t>In erster Förderphase (2001-2003) Erstellung eines Pflege- und Entwicklungsplans für Region</a:t>
            </a:r>
          </a:p>
          <a:p>
            <a:r>
              <a:rPr lang="de-DE" dirty="0" smtClean="0"/>
              <a:t>Planung durch Moderationsverfahren begleitet mit mehr als 1600 Teilnehmenden (Aufgreifen von Nutzungskonflikten, Erörterung verschiedener Interessen)</a:t>
            </a:r>
          </a:p>
          <a:p>
            <a:endParaRPr lang="de-DE" dirty="0" smtClean="0"/>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
        <p:nvSpPr>
          <p:cNvPr id="6" name="Foliennummernplatzhalter 5"/>
          <p:cNvSpPr>
            <a:spLocks noGrp="1"/>
          </p:cNvSpPr>
          <p:nvPr>
            <p:ph type="sldNum" sz="quarter" idx="12"/>
          </p:nvPr>
        </p:nvSpPr>
        <p:spPr/>
        <p:txBody>
          <a:bodyPr/>
          <a:lstStyle/>
          <a:p>
            <a:fld id="{57390FB3-B355-444F-936C-C868B3DD0BDB}" type="slidenum">
              <a:rPr lang="de-DE" smtClean="0"/>
              <a:t>29</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Tree>
    <p:extLst>
      <p:ext uri="{BB962C8B-B14F-4D97-AF65-F5344CB8AC3E}">
        <p14:creationId xmlns:p14="http://schemas.microsoft.com/office/powerpoint/2010/main" val="164415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Flora-Fauna-Habitat-Richtlinie</a:t>
            </a:r>
            <a:endParaRPr lang="de-DE" dirty="0"/>
          </a:p>
        </p:txBody>
      </p:sp>
      <p:sp>
        <p:nvSpPr>
          <p:cNvPr id="6" name="Inhaltsplatzhalter 5"/>
          <p:cNvSpPr>
            <a:spLocks noGrp="1"/>
          </p:cNvSpPr>
          <p:nvPr>
            <p:ph idx="1"/>
          </p:nvPr>
        </p:nvSpPr>
        <p:spPr/>
        <p:txBody>
          <a:bodyPr>
            <a:normAutofit/>
          </a:bodyPr>
          <a:lstStyle/>
          <a:p>
            <a:pPr marL="0" indent="0">
              <a:buNone/>
            </a:pPr>
            <a:r>
              <a:rPr lang="de-DE" sz="1800" i="1" dirty="0"/>
              <a:t>Artikel 3</a:t>
            </a:r>
          </a:p>
          <a:p>
            <a:pPr>
              <a:buAutoNum type="arabicParenBoth"/>
            </a:pPr>
            <a:r>
              <a:rPr lang="de-DE" sz="1800" i="1" dirty="0" smtClean="0"/>
              <a:t>Es </a:t>
            </a:r>
            <a:r>
              <a:rPr lang="de-DE" sz="1800" i="1" dirty="0"/>
              <a:t>wird ein kohärentes europäisches ökologisches Netz besonderer Schutzgebiete mit der Bezeichnung "Natura 2000" errichtet. Dieses Netz besteht aus Gebieten, die die natürlichen Lebensraumtypen des Anhangs I sowie die Habitate der Arten des Anhang II umfassen, und </a:t>
            </a:r>
            <a:r>
              <a:rPr lang="de-DE" sz="1800" i="1" dirty="0" err="1"/>
              <a:t>muß</a:t>
            </a:r>
            <a:r>
              <a:rPr lang="de-DE" sz="1800" i="1" dirty="0"/>
              <a:t> den Fortbestand oder gegebenenfalls die Wiederherstellung eines </a:t>
            </a:r>
            <a:r>
              <a:rPr lang="de-DE" sz="1800" i="1" dirty="0">
                <a:solidFill>
                  <a:srgbClr val="FF0000"/>
                </a:solidFill>
              </a:rPr>
              <a:t>günstigen Erhaltungszustandes dieser natürlichen Lebensraumtypen und Habitate der Arten in ihrem natürlichen Verbreitungsgebiet gewährleisten</a:t>
            </a:r>
            <a:r>
              <a:rPr lang="de-DE" sz="1800" i="1" dirty="0" smtClean="0"/>
              <a:t>.</a:t>
            </a:r>
          </a:p>
          <a:p>
            <a:pPr>
              <a:buAutoNum type="arabicParenBoth"/>
            </a:pPr>
            <a:endParaRPr lang="de-DE" sz="1800" i="1" dirty="0"/>
          </a:p>
          <a:p>
            <a:pPr marL="0" indent="0">
              <a:buNone/>
            </a:pPr>
            <a:r>
              <a:rPr lang="de-DE" sz="900" i="1" dirty="0" smtClean="0">
                <a:hlinkClick r:id="rId2"/>
              </a:rPr>
              <a:t>https</a:t>
            </a:r>
            <a:r>
              <a:rPr lang="de-DE" sz="900" i="1" dirty="0">
                <a:hlinkClick r:id="rId2"/>
              </a:rPr>
              <a:t>://eur-lex.europa.eu/legal-content/DE/TXT/HTML/?</a:t>
            </a:r>
            <a:r>
              <a:rPr lang="de-DE" sz="900" i="1" dirty="0" smtClean="0">
                <a:hlinkClick r:id="rId2"/>
              </a:rPr>
              <a:t>uri=CELEX:31992L0043&amp;from=FR</a:t>
            </a:r>
            <a:r>
              <a:rPr lang="de-DE" sz="900" i="1" dirty="0" smtClean="0"/>
              <a:t> </a:t>
            </a:r>
            <a:r>
              <a:rPr lang="de-DE" sz="900" dirty="0"/>
              <a:t>[</a:t>
            </a:r>
            <a:r>
              <a:rPr lang="de-DE" sz="900" dirty="0" smtClean="0"/>
              <a:t>Abrufdatum: 20.10.2021]</a:t>
            </a:r>
            <a:endParaRPr lang="de-DE" sz="900" i="1" dirty="0" smtClean="0"/>
          </a:p>
          <a:p>
            <a:pPr marL="0" indent="0">
              <a:buNone/>
            </a:pPr>
            <a:endParaRPr lang="de-DE" sz="2400" i="1" dirty="0"/>
          </a:p>
          <a:p>
            <a:pPr marL="0" indent="0">
              <a:buNone/>
            </a:pPr>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378" y="733768"/>
            <a:ext cx="2148624" cy="1426821"/>
          </a:xfrm>
          <a:prstGeom prst="rect">
            <a:avLst/>
          </a:prstGeom>
        </p:spPr>
      </p:pic>
      <p:sp>
        <p:nvSpPr>
          <p:cNvPr id="3" name="Textfeld 2"/>
          <p:cNvSpPr txBox="1"/>
          <p:nvPr/>
        </p:nvSpPr>
        <p:spPr>
          <a:xfrm>
            <a:off x="7929431" y="2160589"/>
            <a:ext cx="1344571" cy="261610"/>
          </a:xfrm>
          <a:prstGeom prst="rect">
            <a:avLst/>
          </a:prstGeom>
          <a:noFill/>
        </p:spPr>
        <p:txBody>
          <a:bodyPr wrap="square" rtlCol="0">
            <a:spAutoFit/>
          </a:bodyPr>
          <a:lstStyle/>
          <a:p>
            <a:r>
              <a:rPr lang="de-DE" sz="1100" dirty="0" smtClean="0"/>
              <a:t>Abb.1: EU-Flagge</a:t>
            </a:r>
            <a:endParaRPr lang="de-DE" sz="1100" dirty="0"/>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7" name="Foliennummernplatzhalter 6"/>
          <p:cNvSpPr>
            <a:spLocks noGrp="1"/>
          </p:cNvSpPr>
          <p:nvPr>
            <p:ph type="sldNum" sz="quarter" idx="12"/>
          </p:nvPr>
        </p:nvSpPr>
        <p:spPr/>
        <p:txBody>
          <a:bodyPr/>
          <a:lstStyle/>
          <a:p>
            <a:fld id="{57390FB3-B355-444F-936C-C868B3DD0BDB}" type="slidenum">
              <a:rPr lang="de-DE" smtClean="0"/>
              <a:t>3</a:t>
            </a:fld>
            <a:endParaRPr lang="de-DE"/>
          </a:p>
        </p:txBody>
      </p:sp>
      <p:sp>
        <p:nvSpPr>
          <p:cNvPr id="9" name="Fußzeilenplatzhalter 8"/>
          <p:cNvSpPr>
            <a:spLocks noGrp="1"/>
          </p:cNvSpPr>
          <p:nvPr>
            <p:ph type="ftr" sz="quarter" idx="11"/>
          </p:nvPr>
        </p:nvSpPr>
        <p:spPr/>
        <p:txBody>
          <a:bodyPr/>
          <a:lstStyle/>
          <a:p>
            <a:r>
              <a:rPr lang="de-DE" dirty="0" smtClean="0"/>
              <a:t>Biotopverbund Steiermark 2030+</a:t>
            </a:r>
            <a:endParaRPr lang="de-DE" dirty="0"/>
          </a:p>
        </p:txBody>
      </p:sp>
    </p:spTree>
    <p:extLst>
      <p:ext uri="{BB962C8B-B14F-4D97-AF65-F5344CB8AC3E}">
        <p14:creationId xmlns:p14="http://schemas.microsoft.com/office/powerpoint/2010/main" val="4183338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Gewässerrandstreifenprojekt Spreewald</a:t>
            </a:r>
            <a:br>
              <a:rPr lang="de-DE" dirty="0" smtClean="0"/>
            </a:br>
            <a:r>
              <a:rPr lang="de-DE" sz="1600" dirty="0">
                <a:solidFill>
                  <a:prstClr val="black">
                    <a:lumMod val="50000"/>
                    <a:lumOff val="50000"/>
                  </a:prstClr>
                </a:solidFill>
              </a:rPr>
              <a:t>(Handbuch Biotopverbund </a:t>
            </a:r>
            <a:r>
              <a:rPr lang="de-DE" sz="1600" dirty="0" smtClean="0">
                <a:solidFill>
                  <a:prstClr val="black">
                    <a:lumMod val="50000"/>
                    <a:lumOff val="50000"/>
                  </a:prstClr>
                </a:solidFill>
              </a:rPr>
              <a:t>S.184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4" y="2160589"/>
            <a:ext cx="8878790" cy="3880773"/>
          </a:xfrm>
        </p:spPr>
        <p:txBody>
          <a:bodyPr/>
          <a:lstStyle/>
          <a:p>
            <a:r>
              <a:rPr lang="de-DE" dirty="0" smtClean="0"/>
              <a:t>2004 bis 2014 Umsetzung der erarbeiteten Maßnahmen (v.a. wasserbaulicher Art)</a:t>
            </a:r>
          </a:p>
          <a:p>
            <a:r>
              <a:rPr lang="de-DE" dirty="0" smtClean="0"/>
              <a:t>Im Zentrum standen biotopersteinrichtende Maßnahmen, Flächenerwerb, Ausgleichszahlungen für Nutzungseinschränkungen sowie Öffentlichkeitsarbeit und Evaluation</a:t>
            </a:r>
          </a:p>
          <a:p>
            <a:pPr>
              <a:buFont typeface="Wingdings" panose="05000000000000000000" pitchFamily="2" charset="2"/>
              <a:buChar char="à"/>
            </a:pPr>
            <a:r>
              <a:rPr lang="de-DE" dirty="0" smtClean="0"/>
              <a:t>515 ha durch Zweckverband erworben, 65 ha  Wald und Sukzessionsfläche gepachtet</a:t>
            </a:r>
          </a:p>
          <a:p>
            <a:pPr>
              <a:buFont typeface="Wingdings" panose="05000000000000000000" pitchFamily="2" charset="2"/>
              <a:buChar char="à"/>
            </a:pPr>
            <a:r>
              <a:rPr lang="de-DE" dirty="0" smtClean="0"/>
              <a:t>Für 20 ha Grünland Extensivierungsverträge mit </a:t>
            </a:r>
            <a:r>
              <a:rPr lang="de-DE" dirty="0" err="1" smtClean="0"/>
              <a:t>Landwirt:innen</a:t>
            </a:r>
            <a:r>
              <a:rPr lang="de-DE" dirty="0" smtClean="0"/>
              <a:t> und Ausgleichszahlungen für erwartenden geringeren Ertrag</a:t>
            </a:r>
          </a:p>
          <a:p>
            <a:pPr>
              <a:buFont typeface="Wingdings" panose="05000000000000000000" pitchFamily="2" charset="2"/>
              <a:buChar char="à"/>
            </a:pPr>
            <a:endParaRPr lang="de-DE" dirty="0" smtClean="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Insgesamt 36 km Fließgewässer revitalisiert</a:t>
            </a:r>
          </a:p>
          <a:p>
            <a:pPr>
              <a:buFont typeface="Wingdings" panose="05000000000000000000" pitchFamily="2" charset="2"/>
              <a:buChar char="à"/>
            </a:pPr>
            <a:endParaRPr lang="de-DE" dirty="0" smtClean="0"/>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
        <p:nvSpPr>
          <p:cNvPr id="6" name="Foliennummernplatzhalter 5"/>
          <p:cNvSpPr>
            <a:spLocks noGrp="1"/>
          </p:cNvSpPr>
          <p:nvPr>
            <p:ph type="sldNum" sz="quarter" idx="12"/>
          </p:nvPr>
        </p:nvSpPr>
        <p:spPr/>
        <p:txBody>
          <a:bodyPr/>
          <a:lstStyle/>
          <a:p>
            <a:fld id="{57390FB3-B355-444F-936C-C868B3DD0BDB}" type="slidenum">
              <a:rPr lang="de-DE" smtClean="0"/>
              <a:t>30</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Tree>
    <p:extLst>
      <p:ext uri="{BB962C8B-B14F-4D97-AF65-F5344CB8AC3E}">
        <p14:creationId xmlns:p14="http://schemas.microsoft.com/office/powerpoint/2010/main" val="318522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Gewässerrandstreifenprojekt Spreewald</a:t>
            </a:r>
            <a:br>
              <a:rPr lang="de-DE" dirty="0" smtClean="0"/>
            </a:br>
            <a:r>
              <a:rPr lang="de-DE" sz="1600" dirty="0">
                <a:solidFill>
                  <a:prstClr val="black">
                    <a:lumMod val="50000"/>
                    <a:lumOff val="50000"/>
                  </a:prstClr>
                </a:solidFill>
              </a:rPr>
              <a:t>(Handbuch Biotopverbund </a:t>
            </a:r>
            <a:r>
              <a:rPr lang="de-DE" sz="1600" dirty="0" smtClean="0">
                <a:solidFill>
                  <a:prstClr val="black">
                    <a:lumMod val="50000"/>
                    <a:lumOff val="50000"/>
                  </a:prstClr>
                </a:solidFill>
              </a:rPr>
              <a:t>S.184 </a:t>
            </a:r>
            <a:r>
              <a:rPr lang="de-DE" sz="1600" dirty="0">
                <a:solidFill>
                  <a:prstClr val="black">
                    <a:lumMod val="50000"/>
                    <a:lumOff val="50000"/>
                  </a:prstClr>
                </a:solidFill>
              </a:rPr>
              <a:t>ff.)</a:t>
            </a:r>
            <a:endParaRPr lang="de-DE" dirty="0"/>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
        <p:nvSpPr>
          <p:cNvPr id="6" name="Foliennummernplatzhalter 5"/>
          <p:cNvSpPr>
            <a:spLocks noGrp="1"/>
          </p:cNvSpPr>
          <p:nvPr>
            <p:ph type="sldNum" sz="quarter" idx="12"/>
          </p:nvPr>
        </p:nvSpPr>
        <p:spPr/>
        <p:txBody>
          <a:bodyPr/>
          <a:lstStyle/>
          <a:p>
            <a:fld id="{57390FB3-B355-444F-936C-C868B3DD0BDB}" type="slidenum">
              <a:rPr lang="de-DE" smtClean="0"/>
              <a:t>31</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pic>
        <p:nvPicPr>
          <p:cNvPr id="7" name="Grafik 6"/>
          <p:cNvPicPr>
            <a:picLocks noChangeAspect="1"/>
          </p:cNvPicPr>
          <p:nvPr/>
        </p:nvPicPr>
        <p:blipFill>
          <a:blip r:embed="rId3"/>
          <a:stretch>
            <a:fillRect/>
          </a:stretch>
        </p:blipFill>
        <p:spPr>
          <a:xfrm>
            <a:off x="1882966" y="1532585"/>
            <a:ext cx="6185404" cy="4114048"/>
          </a:xfrm>
          <a:prstGeom prst="rect">
            <a:avLst/>
          </a:prstGeom>
        </p:spPr>
      </p:pic>
      <p:sp>
        <p:nvSpPr>
          <p:cNvPr id="10" name="Rechteck 9"/>
          <p:cNvSpPr/>
          <p:nvPr/>
        </p:nvSpPr>
        <p:spPr>
          <a:xfrm>
            <a:off x="4894103" y="5646633"/>
            <a:ext cx="3174267" cy="261610"/>
          </a:xfrm>
          <a:prstGeom prst="rect">
            <a:avLst/>
          </a:prstGeom>
        </p:spPr>
        <p:txBody>
          <a:bodyPr wrap="none">
            <a:spAutoFit/>
          </a:bodyPr>
          <a:lstStyle/>
          <a:p>
            <a:pPr lvl="0"/>
            <a:r>
              <a:rPr lang="de-DE" sz="1100" dirty="0" smtClean="0">
                <a:solidFill>
                  <a:prstClr val="black"/>
                </a:solidFill>
              </a:rPr>
              <a:t>Abb.18: Freie Ufer schaffen neue Lebensräume</a:t>
            </a:r>
            <a:endParaRPr lang="de-DE" sz="1100" dirty="0">
              <a:solidFill>
                <a:prstClr val="black"/>
              </a:solidFill>
            </a:endParaRPr>
          </a:p>
        </p:txBody>
      </p:sp>
    </p:spTree>
    <p:extLst>
      <p:ext uri="{BB962C8B-B14F-4D97-AF65-F5344CB8AC3E}">
        <p14:creationId xmlns:p14="http://schemas.microsoft.com/office/powerpoint/2010/main" val="312431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Gewässerrandstreifenprojekt Spreewald</a:t>
            </a:r>
            <a:br>
              <a:rPr lang="de-DE" dirty="0" smtClean="0"/>
            </a:br>
            <a:r>
              <a:rPr lang="de-DE" sz="1600" dirty="0">
                <a:solidFill>
                  <a:prstClr val="black">
                    <a:lumMod val="50000"/>
                    <a:lumOff val="50000"/>
                  </a:prstClr>
                </a:solidFill>
              </a:rPr>
              <a:t>(Handbuch Biotopverbund </a:t>
            </a:r>
            <a:r>
              <a:rPr lang="de-DE" sz="1600" dirty="0" smtClean="0">
                <a:solidFill>
                  <a:prstClr val="black">
                    <a:lumMod val="50000"/>
                    <a:lumOff val="50000"/>
                  </a:prstClr>
                </a:solidFill>
              </a:rPr>
              <a:t>S.184 </a:t>
            </a:r>
            <a:r>
              <a:rPr lang="de-DE" sz="1600" dirty="0">
                <a:solidFill>
                  <a:prstClr val="black">
                    <a:lumMod val="50000"/>
                    <a:lumOff val="50000"/>
                  </a:prstClr>
                </a:solidFill>
              </a:rPr>
              <a:t>ff.)</a:t>
            </a:r>
            <a:endParaRPr lang="de-DE" dirty="0"/>
          </a:p>
        </p:txBody>
      </p:sp>
      <p:sp>
        <p:nvSpPr>
          <p:cNvPr id="3" name="Inhaltsplatzhalter 2"/>
          <p:cNvSpPr>
            <a:spLocks noGrp="1"/>
          </p:cNvSpPr>
          <p:nvPr>
            <p:ph idx="1"/>
          </p:nvPr>
        </p:nvSpPr>
        <p:spPr>
          <a:xfrm>
            <a:off x="677334" y="2160589"/>
            <a:ext cx="9020458" cy="3880773"/>
          </a:xfrm>
        </p:spPr>
        <p:txBody>
          <a:bodyPr>
            <a:normAutofit/>
          </a:bodyPr>
          <a:lstStyle/>
          <a:p>
            <a:pPr marL="0" indent="0">
              <a:buNone/>
            </a:pPr>
            <a:r>
              <a:rPr lang="de-DE" b="1" u="sng" dirty="0" smtClean="0"/>
              <a:t>Finanzierung</a:t>
            </a:r>
          </a:p>
          <a:p>
            <a:r>
              <a:rPr lang="de-DE" dirty="0" smtClean="0"/>
              <a:t>72,5 % der Kosten von Bund übernommen (12 Mio. €)</a:t>
            </a:r>
          </a:p>
          <a:p>
            <a:r>
              <a:rPr lang="de-DE" dirty="0" smtClean="0"/>
              <a:t>20,5 % Land Brandenburg</a:t>
            </a:r>
          </a:p>
          <a:p>
            <a:r>
              <a:rPr lang="de-DE" dirty="0" smtClean="0"/>
              <a:t>7 % von </a:t>
            </a:r>
            <a:r>
              <a:rPr lang="de-DE" dirty="0" err="1" smtClean="0"/>
              <a:t>Zwecksverbandmitgliedern</a:t>
            </a:r>
            <a:r>
              <a:rPr lang="de-DE" dirty="0" smtClean="0"/>
              <a:t> übernommen</a:t>
            </a:r>
          </a:p>
          <a:p>
            <a:pPr>
              <a:buFont typeface="Wingdings" panose="05000000000000000000" pitchFamily="2" charset="2"/>
              <a:buChar char="à"/>
            </a:pPr>
            <a:r>
              <a:rPr lang="de-DE" dirty="0" smtClean="0"/>
              <a:t>Folgekosten werden anteilig durch alle ehemaligen </a:t>
            </a:r>
            <a:r>
              <a:rPr lang="de-DE" dirty="0" err="1" smtClean="0"/>
              <a:t>Zwecksverbandmitglieder</a:t>
            </a:r>
            <a:r>
              <a:rPr lang="de-DE" dirty="0" smtClean="0"/>
              <a:t> getragen</a:t>
            </a:r>
          </a:p>
          <a:p>
            <a:pPr>
              <a:buFont typeface="Wingdings" panose="05000000000000000000" pitchFamily="2" charset="2"/>
              <a:buChar char="à"/>
            </a:pPr>
            <a:endParaRPr lang="de-DE" dirty="0" smtClean="0"/>
          </a:p>
          <a:p>
            <a:pPr marL="0" indent="0">
              <a:buNone/>
            </a:pPr>
            <a:r>
              <a:rPr lang="de-DE" b="1" u="sng" dirty="0" smtClean="0"/>
              <a:t>Evaluation</a:t>
            </a:r>
          </a:p>
          <a:p>
            <a:pPr lvl="0">
              <a:buClr>
                <a:srgbClr val="90C226"/>
              </a:buClr>
            </a:pPr>
            <a:r>
              <a:rPr lang="de-DE" dirty="0">
                <a:solidFill>
                  <a:prstClr val="black">
                    <a:lumMod val="75000"/>
                    <a:lumOff val="25000"/>
                  </a:prstClr>
                </a:solidFill>
              </a:rPr>
              <a:t>Insgesamt positives Bild nach Kontrolle durch unabhängiges Planungsbüro und Befragung von betroffenen </a:t>
            </a:r>
            <a:r>
              <a:rPr lang="de-DE" dirty="0" err="1">
                <a:solidFill>
                  <a:prstClr val="black">
                    <a:lumMod val="75000"/>
                    <a:lumOff val="25000"/>
                  </a:prstClr>
                </a:solidFill>
              </a:rPr>
              <a:t>Landwirt:innen</a:t>
            </a:r>
            <a:r>
              <a:rPr lang="de-DE" dirty="0">
                <a:solidFill>
                  <a:prstClr val="black">
                    <a:lumMod val="75000"/>
                    <a:lumOff val="25000"/>
                  </a:prstClr>
                </a:solidFill>
              </a:rPr>
              <a:t>, </a:t>
            </a:r>
            <a:r>
              <a:rPr lang="de-DE" dirty="0" err="1">
                <a:solidFill>
                  <a:prstClr val="black">
                    <a:lumMod val="75000"/>
                    <a:lumOff val="25000"/>
                  </a:prstClr>
                </a:solidFill>
              </a:rPr>
              <a:t>Fischer:innen</a:t>
            </a:r>
            <a:r>
              <a:rPr lang="de-DE" dirty="0">
                <a:solidFill>
                  <a:prstClr val="black">
                    <a:lumMod val="75000"/>
                    <a:lumOff val="25000"/>
                  </a:prstClr>
                </a:solidFill>
              </a:rPr>
              <a:t>, </a:t>
            </a:r>
            <a:r>
              <a:rPr lang="de-DE" dirty="0" err="1">
                <a:solidFill>
                  <a:prstClr val="black">
                    <a:lumMod val="75000"/>
                    <a:lumOff val="25000"/>
                  </a:prstClr>
                </a:solidFill>
              </a:rPr>
              <a:t>Naturschützer:innen</a:t>
            </a:r>
            <a:r>
              <a:rPr lang="de-DE" dirty="0" smtClean="0">
                <a:solidFill>
                  <a:prstClr val="black">
                    <a:lumMod val="75000"/>
                    <a:lumOff val="25000"/>
                  </a:prstClr>
                </a:solidFill>
              </a:rPr>
              <a:t>, …</a:t>
            </a:r>
            <a:endParaRPr lang="de-DE" dirty="0">
              <a:solidFill>
                <a:prstClr val="black">
                  <a:lumMod val="75000"/>
                  <a:lumOff val="25000"/>
                </a:prstClr>
              </a:solidFill>
            </a:endParaRPr>
          </a:p>
          <a:p>
            <a:pPr marL="0" indent="0">
              <a:buNone/>
            </a:pPr>
            <a:endParaRPr lang="de-DE" b="1" u="sng" dirty="0" smtClean="0"/>
          </a:p>
        </p:txBody>
      </p:sp>
      <p:sp>
        <p:nvSpPr>
          <p:cNvPr id="8" name="Fußzeilenplatzhalter 7"/>
          <p:cNvSpPr>
            <a:spLocks noGrp="1"/>
          </p:cNvSpPr>
          <p:nvPr>
            <p:ph type="ftr" sz="quarter" idx="11"/>
          </p:nvPr>
        </p:nvSpPr>
        <p:spPr/>
        <p:txBody>
          <a:bodyPr/>
          <a:lstStyle/>
          <a:p>
            <a:r>
              <a:rPr lang="de-DE" smtClean="0"/>
              <a:t>Naturschutzbund Steiermark, Herdergasse 3, 8010 Graz</a:t>
            </a:r>
            <a:endParaRPr lang="de-DE"/>
          </a:p>
        </p:txBody>
      </p:sp>
      <p:sp>
        <p:nvSpPr>
          <p:cNvPr id="6" name="Foliennummernplatzhalter 5"/>
          <p:cNvSpPr>
            <a:spLocks noGrp="1"/>
          </p:cNvSpPr>
          <p:nvPr>
            <p:ph type="sldNum" sz="quarter" idx="12"/>
          </p:nvPr>
        </p:nvSpPr>
        <p:spPr/>
        <p:txBody>
          <a:bodyPr/>
          <a:lstStyle/>
          <a:p>
            <a:fld id="{57390FB3-B355-444F-936C-C868B3DD0BDB}" type="slidenum">
              <a:rPr lang="de-DE" smtClean="0"/>
              <a:t>32</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Tree>
    <p:extLst>
      <p:ext uri="{BB962C8B-B14F-4D97-AF65-F5344CB8AC3E}">
        <p14:creationId xmlns:p14="http://schemas.microsoft.com/office/powerpoint/2010/main" val="276282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Umsetzungskonzept Steiermark:</a:t>
            </a:r>
            <a:br>
              <a:rPr lang="de-DE" dirty="0" smtClean="0"/>
            </a:br>
            <a:r>
              <a:rPr lang="de-DE" dirty="0"/>
              <a:t/>
            </a:r>
            <a:br>
              <a:rPr lang="de-DE" dirty="0"/>
            </a:br>
            <a:r>
              <a:rPr lang="de-DE" dirty="0" smtClean="0"/>
              <a:t>Biotopverbund </a:t>
            </a:r>
            <a:r>
              <a:rPr lang="de-DE" dirty="0" err="1"/>
              <a:t>Renaturieren</a:t>
            </a:r>
            <a:r>
              <a:rPr lang="de-DE" dirty="0"/>
              <a:t> - </a:t>
            </a:r>
            <a:br>
              <a:rPr lang="de-DE" dirty="0"/>
            </a:br>
            <a:r>
              <a:rPr lang="de-DE" dirty="0"/>
              <a:t>Lebensräume vernetzen  </a:t>
            </a:r>
          </a:p>
        </p:txBody>
      </p:sp>
      <p:sp>
        <p:nvSpPr>
          <p:cNvPr id="3" name="Textplatzhalter 2"/>
          <p:cNvSpPr>
            <a:spLocks noGrp="1"/>
          </p:cNvSpPr>
          <p:nvPr>
            <p:ph type="body" idx="1"/>
          </p:nvPr>
        </p:nvSpPr>
        <p:spPr/>
        <p:txBody>
          <a:bodyPr/>
          <a:lstStyle/>
          <a:p>
            <a:r>
              <a:rPr lang="de-DE" dirty="0"/>
              <a:t>Naturschutzgebiete durch Naturstraßen </a:t>
            </a:r>
            <a:r>
              <a:rPr lang="de-DE" dirty="0" smtClean="0"/>
              <a:t>verbinden</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33</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50654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3" y="1329267"/>
            <a:ext cx="9002125" cy="4712095"/>
          </a:xfrm>
        </p:spPr>
        <p:txBody>
          <a:bodyPr>
            <a:normAutofit/>
          </a:bodyPr>
          <a:lstStyle/>
          <a:p>
            <a:r>
              <a:rPr lang="de-DE" dirty="0" smtClean="0"/>
              <a:t>Wo möglich im HQ 30 Bereich von Gewässer </a:t>
            </a:r>
          </a:p>
          <a:p>
            <a:r>
              <a:rPr lang="de-DE" dirty="0" smtClean="0"/>
              <a:t>Mindestens jedoch entlang aller Gewässer (auch Rinnsale) </a:t>
            </a:r>
            <a:r>
              <a:rPr lang="de-DE" dirty="0" err="1" smtClean="0"/>
              <a:t>renaturierte</a:t>
            </a:r>
            <a:r>
              <a:rPr lang="de-DE" dirty="0" smtClean="0"/>
              <a:t> Uferbereiche (vorrangig Uferbegleitvegetation, Strauchschicht, extensive Wiesen, das macht rund 8% der steirischen Landesfläche aus)</a:t>
            </a:r>
          </a:p>
          <a:p>
            <a:endParaRPr lang="de-DE" dirty="0"/>
          </a:p>
          <a:p>
            <a:endParaRPr lang="de-DE" dirty="0" smtClean="0"/>
          </a:p>
          <a:p>
            <a:pPr marL="0" indent="0">
              <a:buNone/>
            </a:pPr>
            <a:endParaRPr lang="de-DE" dirty="0"/>
          </a:p>
          <a:p>
            <a:pPr marL="0" indent="0">
              <a:buNone/>
            </a:pPr>
            <a:r>
              <a:rPr lang="de-DE" sz="1200" b="1" dirty="0" smtClean="0"/>
              <a:t>*gemessen ab Böschungsoberkante des Gewässers bzw. HQ 1 Wasseranschlaglinie</a:t>
            </a:r>
          </a:p>
          <a:p>
            <a:r>
              <a:rPr lang="de-DE" dirty="0" smtClean="0"/>
              <a:t>Außerhalb von Gewässern flächendeckend 10% als zusammenhängende Pfade sichern (</a:t>
            </a:r>
            <a:r>
              <a:rPr lang="de-DE" b="1" dirty="0" smtClean="0"/>
              <a:t>Hecken, Wälder, Gehölzgruppen, extensive Wiesenstreifen, Amphibientümpel, Käferburgen, Reptilientrockensteinhaufen</a:t>
            </a:r>
            <a:r>
              <a:rPr lang="de-DE" dirty="0" smtClean="0"/>
              <a:t>)</a:t>
            </a:r>
          </a:p>
          <a:p>
            <a:r>
              <a:rPr lang="de-DE" dirty="0" smtClean="0"/>
              <a:t>terrestrischer Biotopverbund in Verbindung mit Uferbegleitstreifen, in Summe</a:t>
            </a:r>
          </a:p>
          <a:p>
            <a:pPr marL="0" indent="0">
              <a:buNone/>
            </a:pPr>
            <a:r>
              <a:rPr lang="de-DE" dirty="0"/>
              <a:t> </a:t>
            </a:r>
            <a:r>
              <a:rPr lang="de-DE" dirty="0" smtClean="0"/>
              <a:t>    18% der steiermärkischen Landesfläche. </a:t>
            </a:r>
          </a:p>
          <a:p>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1496052534"/>
              </p:ext>
            </p:extLst>
          </p:nvPr>
        </p:nvGraphicFramePr>
        <p:xfrm>
          <a:off x="1219199" y="2650067"/>
          <a:ext cx="5896463" cy="1105612"/>
        </p:xfrm>
        <a:graphic>
          <a:graphicData uri="http://schemas.openxmlformats.org/drawingml/2006/table">
            <a:tbl>
              <a:tblPr firstRow="1" bandRow="1">
                <a:tableStyleId>{BC89EF96-8CEA-46FF-86C4-4CE0E7609802}</a:tableStyleId>
              </a:tblPr>
              <a:tblGrid>
                <a:gridCol w="1692718">
                  <a:extLst>
                    <a:ext uri="{9D8B030D-6E8A-4147-A177-3AD203B41FA5}">
                      <a16:colId xmlns:a16="http://schemas.microsoft.com/office/drawing/2014/main" val="20000"/>
                    </a:ext>
                  </a:extLst>
                </a:gridCol>
                <a:gridCol w="4203745">
                  <a:extLst>
                    <a:ext uri="{9D8B030D-6E8A-4147-A177-3AD203B41FA5}">
                      <a16:colId xmlns:a16="http://schemas.microsoft.com/office/drawing/2014/main" val="20001"/>
                    </a:ext>
                  </a:extLst>
                </a:gridCol>
              </a:tblGrid>
              <a:tr h="276403">
                <a:tc>
                  <a:txBody>
                    <a:bodyPr/>
                    <a:lstStyle/>
                    <a:p>
                      <a:endParaRPr lang="de-DE" sz="1200" dirty="0"/>
                    </a:p>
                  </a:txBody>
                  <a:tcPr/>
                </a:tc>
                <a:tc>
                  <a:txBody>
                    <a:bodyPr/>
                    <a:lstStyle/>
                    <a:p>
                      <a:r>
                        <a:rPr lang="de-DE" sz="1200" dirty="0" smtClean="0"/>
                        <a:t>Mindestbreite links- und rechtsufrig*</a:t>
                      </a:r>
                      <a:endParaRPr lang="de-DE" sz="1200" dirty="0"/>
                    </a:p>
                  </a:txBody>
                  <a:tcPr/>
                </a:tc>
                <a:extLst>
                  <a:ext uri="{0D108BD9-81ED-4DB2-BD59-A6C34878D82A}">
                    <a16:rowId xmlns:a16="http://schemas.microsoft.com/office/drawing/2014/main" val="10000"/>
                  </a:ext>
                </a:extLst>
              </a:tr>
              <a:tr h="276403">
                <a:tc>
                  <a:txBody>
                    <a:bodyPr/>
                    <a:lstStyle/>
                    <a:p>
                      <a:r>
                        <a:rPr lang="de-DE" sz="1200" dirty="0" smtClean="0"/>
                        <a:t>In Siedlungen</a:t>
                      </a:r>
                      <a:endParaRPr lang="de-DE" sz="1200" dirty="0"/>
                    </a:p>
                  </a:txBody>
                  <a:tcPr/>
                </a:tc>
                <a:tc>
                  <a:txBody>
                    <a:bodyPr/>
                    <a:lstStyle/>
                    <a:p>
                      <a:r>
                        <a:rPr lang="de-DE" sz="1200" dirty="0" smtClean="0"/>
                        <a:t>10</a:t>
                      </a:r>
                      <a:r>
                        <a:rPr lang="de-DE" sz="1200" baseline="0" dirty="0" smtClean="0"/>
                        <a:t> m</a:t>
                      </a:r>
                      <a:endParaRPr lang="de-DE" sz="1200" dirty="0"/>
                    </a:p>
                  </a:txBody>
                  <a:tcPr/>
                </a:tc>
                <a:extLst>
                  <a:ext uri="{0D108BD9-81ED-4DB2-BD59-A6C34878D82A}">
                    <a16:rowId xmlns:a16="http://schemas.microsoft.com/office/drawing/2014/main" val="10001"/>
                  </a:ext>
                </a:extLst>
              </a:tr>
              <a:tr h="276403">
                <a:tc>
                  <a:txBody>
                    <a:bodyPr/>
                    <a:lstStyle/>
                    <a:p>
                      <a:r>
                        <a:rPr lang="de-DE" sz="1200" dirty="0" smtClean="0"/>
                        <a:t>Im</a:t>
                      </a:r>
                      <a:r>
                        <a:rPr lang="de-DE" sz="1200" baseline="0" dirty="0" smtClean="0"/>
                        <a:t> Freiland</a:t>
                      </a:r>
                      <a:endParaRPr lang="de-DE" sz="1200" dirty="0"/>
                    </a:p>
                  </a:txBody>
                  <a:tcPr/>
                </a:tc>
                <a:tc>
                  <a:txBody>
                    <a:bodyPr/>
                    <a:lstStyle/>
                    <a:p>
                      <a:r>
                        <a:rPr lang="de-DE" sz="1200" dirty="0" smtClean="0"/>
                        <a:t>20 m</a:t>
                      </a:r>
                      <a:endParaRPr lang="de-DE" sz="1200" dirty="0"/>
                    </a:p>
                  </a:txBody>
                  <a:tcPr/>
                </a:tc>
                <a:extLst>
                  <a:ext uri="{0D108BD9-81ED-4DB2-BD59-A6C34878D82A}">
                    <a16:rowId xmlns:a16="http://schemas.microsoft.com/office/drawing/2014/main" val="10002"/>
                  </a:ext>
                </a:extLst>
              </a:tr>
              <a:tr h="276403">
                <a:tc>
                  <a:txBody>
                    <a:bodyPr/>
                    <a:lstStyle/>
                    <a:p>
                      <a:r>
                        <a:rPr lang="de-DE" sz="1200" dirty="0" smtClean="0"/>
                        <a:t>In Schutzgebieten </a:t>
                      </a:r>
                      <a:endParaRPr lang="de-DE" sz="1200" dirty="0"/>
                    </a:p>
                  </a:txBody>
                  <a:tcPr/>
                </a:tc>
                <a:tc>
                  <a:txBody>
                    <a:bodyPr/>
                    <a:lstStyle/>
                    <a:p>
                      <a:r>
                        <a:rPr lang="de-DE" sz="1200" dirty="0" smtClean="0"/>
                        <a:t>30 m</a:t>
                      </a:r>
                      <a:endParaRPr lang="de-DE" sz="1200" dirty="0"/>
                    </a:p>
                  </a:txBody>
                  <a:tcPr/>
                </a:tc>
                <a:extLst>
                  <a:ext uri="{0D108BD9-81ED-4DB2-BD59-A6C34878D82A}">
                    <a16:rowId xmlns:a16="http://schemas.microsoft.com/office/drawing/2014/main" val="10003"/>
                  </a:ext>
                </a:extLst>
              </a:tr>
            </a:tbl>
          </a:graphicData>
        </a:graphic>
      </p:graphicFrame>
      <p:sp>
        <p:nvSpPr>
          <p:cNvPr id="6" name="Foliennummernplatzhalter 5"/>
          <p:cNvSpPr>
            <a:spLocks noGrp="1"/>
          </p:cNvSpPr>
          <p:nvPr>
            <p:ph type="sldNum" sz="quarter" idx="12"/>
          </p:nvPr>
        </p:nvSpPr>
        <p:spPr/>
        <p:txBody>
          <a:bodyPr/>
          <a:lstStyle/>
          <a:p>
            <a:fld id="{57390FB3-B355-444F-936C-C868B3DD0BDB}" type="slidenum">
              <a:rPr lang="de-DE" smtClean="0"/>
              <a:t>34</a:t>
            </a:fld>
            <a:endParaRPr lang="de-DE"/>
          </a:p>
        </p:txBody>
      </p:sp>
      <p:sp>
        <p:nvSpPr>
          <p:cNvPr id="8" name="Fußzeilenplatzhalter 7"/>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3127134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Gewässernetz Steiermark</a:t>
            </a:r>
            <a:endParaRPr lang="de-DE"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9" b="-21"/>
          <a:stretch/>
        </p:blipFill>
        <p:spPr>
          <a:xfrm>
            <a:off x="797595" y="1269999"/>
            <a:ext cx="8675079" cy="4084595"/>
          </a:xfrm>
        </p:spPr>
      </p:pic>
      <p:sp>
        <p:nvSpPr>
          <p:cNvPr id="6" name="Textfeld 5"/>
          <p:cNvSpPr txBox="1"/>
          <p:nvPr/>
        </p:nvSpPr>
        <p:spPr>
          <a:xfrm>
            <a:off x="7236164" y="5354594"/>
            <a:ext cx="2236510" cy="261610"/>
          </a:xfrm>
          <a:prstGeom prst="rect">
            <a:avLst/>
          </a:prstGeom>
          <a:noFill/>
        </p:spPr>
        <p:txBody>
          <a:bodyPr wrap="none" rtlCol="0">
            <a:spAutoFit/>
          </a:bodyPr>
          <a:lstStyle/>
          <a:p>
            <a:r>
              <a:rPr lang="de-DE" sz="1100" dirty="0" smtClean="0"/>
              <a:t>Abb.19: Gis </a:t>
            </a:r>
            <a:r>
              <a:rPr lang="de-DE" sz="1100" dirty="0" err="1" smtClean="0"/>
              <a:t>Stmk</a:t>
            </a:r>
            <a:r>
              <a:rPr lang="de-DE" sz="1100" dirty="0" smtClean="0"/>
              <a:t>. Gewässernetz</a:t>
            </a:r>
            <a:endParaRPr lang="de-DE" sz="11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3" name="Textfeld 2"/>
          <p:cNvSpPr txBox="1"/>
          <p:nvPr/>
        </p:nvSpPr>
        <p:spPr>
          <a:xfrm>
            <a:off x="797595" y="5513312"/>
            <a:ext cx="6349439" cy="369332"/>
          </a:xfrm>
          <a:prstGeom prst="rect">
            <a:avLst/>
          </a:prstGeom>
          <a:noFill/>
        </p:spPr>
        <p:txBody>
          <a:bodyPr wrap="square" rtlCol="0">
            <a:spAutoFit/>
          </a:bodyPr>
          <a:lstStyle/>
          <a:p>
            <a:r>
              <a:rPr lang="de-DE" dirty="0" smtClean="0"/>
              <a:t>Gesamtlänge ca. 30 000km</a:t>
            </a:r>
            <a:endParaRPr lang="de-DE" dirty="0"/>
          </a:p>
        </p:txBody>
      </p:sp>
      <p:sp>
        <p:nvSpPr>
          <p:cNvPr id="7" name="Foliennummernplatzhalter 6"/>
          <p:cNvSpPr>
            <a:spLocks noGrp="1"/>
          </p:cNvSpPr>
          <p:nvPr>
            <p:ph type="sldNum" sz="quarter" idx="12"/>
          </p:nvPr>
        </p:nvSpPr>
        <p:spPr/>
        <p:txBody>
          <a:bodyPr/>
          <a:lstStyle/>
          <a:p>
            <a:fld id="{57390FB3-B355-444F-936C-C868B3DD0BDB}" type="slidenum">
              <a:rPr lang="de-DE" smtClean="0"/>
              <a:t>35</a:t>
            </a:fld>
            <a:endParaRPr lang="de-DE"/>
          </a:p>
        </p:txBody>
      </p:sp>
      <p:sp>
        <p:nvSpPr>
          <p:cNvPr id="9" name="Fußzeilenplatzhalter 8"/>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956602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a:t>Kurzbegründung für Engagement:</a:t>
            </a:r>
          </a:p>
          <a:p>
            <a:pPr marL="0" indent="0">
              <a:buNone/>
            </a:pPr>
            <a:r>
              <a:rPr lang="de-DE" dirty="0"/>
              <a:t>Durch ein fehlendes Biotopverbundsystem kommt es zu einer Verinselung </a:t>
            </a:r>
            <a:r>
              <a:rPr lang="de-DE" smtClean="0"/>
              <a:t>von sämtlichen </a:t>
            </a:r>
            <a:r>
              <a:rPr lang="de-DE" dirty="0" smtClean="0"/>
              <a:t>natürlichen Lebensräumen (nicht nur von Schutzgebieten). </a:t>
            </a:r>
            <a:r>
              <a:rPr lang="de-DE" dirty="0"/>
              <a:t>Diese Inseln verarmen durch mangelnden genetischen Austausch. Diese Verschlechterung muss auch aufgrund von EU-Vorgaben (FFH RL, VS RL, Wasserrahmen RL, …) gestoppt werden. Eine Verbesserung durch </a:t>
            </a:r>
            <a:r>
              <a:rPr lang="de-DE" dirty="0" err="1"/>
              <a:t>Verbindlichmachung</a:t>
            </a:r>
            <a:r>
              <a:rPr lang="de-DE" dirty="0"/>
              <a:t> von </a:t>
            </a:r>
            <a:r>
              <a:rPr lang="de-DE" dirty="0" smtClean="0"/>
              <a:t>„Naturstraßen“ </a:t>
            </a:r>
            <a:r>
              <a:rPr lang="de-DE" dirty="0"/>
              <a:t>für zahlreiche Lebewesen und Lebensräume ist Gebot der Stunde!</a:t>
            </a:r>
          </a:p>
          <a:p>
            <a:pPr marL="0" indent="0">
              <a:buNone/>
            </a:pP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36</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22062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b="1" u="sng" dirty="0"/>
              <a:t>Hintergrund:</a:t>
            </a:r>
            <a:r>
              <a:rPr lang="de-DE" dirty="0"/>
              <a:t> </a:t>
            </a:r>
            <a:endParaRPr lang="de-DE" b="1" u="sng" dirty="0"/>
          </a:p>
          <a:p>
            <a:pPr marL="0" indent="0">
              <a:buNone/>
            </a:pPr>
            <a:r>
              <a:rPr lang="de-DE" dirty="0"/>
              <a:t>Aufgrund des gravierenden Naturraum- und Biodiversitätsverlustes und dem damit einhergehenden Artenverlust, gilt es endlich ein zusammenhängendes Biotopverbundsystem flächendeckend verbindlich einzurichten. </a:t>
            </a:r>
          </a:p>
          <a:p>
            <a:pPr marL="0" indent="0">
              <a:buNone/>
            </a:pPr>
            <a:r>
              <a:rPr lang="de-DE" dirty="0"/>
              <a:t>Wir, der Naturschutzbund Steiermark, verfolgen seit Jahren das strategische Ziel, Trittsteinbiotope durch Ankauf zu sichern und fordern gleichzeitig die verbindliche Renaturierung des Biotopverbundsystems - Beginnend entlang unserer Gewässer sollen, wo möglich, im HQ 30 Bereich von Gewässern, jedoch mindestens links-und rechtsufrig 10 m ab Böschungsoberkante im Siedlungsgebiet, 20 m im Freiland und 30 m links- und rechtsufrig in Schutzgebieten Uferbereiche </a:t>
            </a:r>
            <a:r>
              <a:rPr lang="de-DE" dirty="0" err="1"/>
              <a:t>renaturiert</a:t>
            </a:r>
            <a:r>
              <a:rPr lang="de-DE" dirty="0"/>
              <a:t> werden. Uferbegleitgehölz/Auwald, Strauchschicht und Wiesenbereiche sollen dort Vorrang haben, auf rund 8 % der Steiermark. Zur Verdichtung außerhalb von Gewässern, sollen mindestens 10% sämtlicher Flächen als verbindliche, zusammenhängende Pfade (ideale in Form von Hecken, Wäldern, extensiven Wiesenstreifen, Gehölzgruppen, Amphibientümpeln, Käferburgen, Reptilientrockensteinhaufen, … eingerichtet werden. Diese rund 18 % der steirischen Flächen müssen dauerhaft für Tiere und Pflanzen als Lebensraum wirksam sein. Wenn beispielsweise ein Waldtier von einem Wald zum anderen Wald wechseln will, so muss sich dazwischen ein Biotopverbundsystemelement befinden, das in seinem Inneren eine möglichst dem Wald ähnliche Umwelt bietet: Wenig Licht, hohe Luftfeuchtigkeit, geringe Windgeschwindigkeit, gute Deckung, niedrige Temperaturen, …</a:t>
            </a: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37</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512905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dirty="0"/>
              <a:t>Grobe Berechnung:</a:t>
            </a:r>
          </a:p>
          <a:p>
            <a:pPr marL="0" indent="0">
              <a:buNone/>
            </a:pPr>
            <a:r>
              <a:rPr lang="de-DE" dirty="0"/>
              <a:t>		Gesamtlänge Gewässernetz Steiermark x durchschnittlicher geschützter 				Gewässerrand = gesicherter Biotopverbund</a:t>
            </a:r>
          </a:p>
          <a:p>
            <a:pPr marL="0" indent="0">
              <a:buNone/>
            </a:pPr>
            <a:r>
              <a:rPr lang="de-DE" dirty="0"/>
              <a:t>	</a:t>
            </a:r>
          </a:p>
          <a:p>
            <a:pPr marL="0" indent="0">
              <a:buNone/>
            </a:pPr>
            <a:r>
              <a:rPr lang="de-DE" dirty="0"/>
              <a:t>		30 000km x 0,04km = 1 200 km² (entspricht fast 3 x der Fläche Wiens</a:t>
            </a:r>
            <a:r>
              <a:rPr lang="de-DE" dirty="0" smtClean="0"/>
              <a:t>),</a:t>
            </a:r>
          </a:p>
          <a:p>
            <a:pPr marL="0" indent="0">
              <a:buNone/>
            </a:pPr>
            <a:r>
              <a:rPr lang="de-DE" dirty="0" smtClean="0"/>
              <a:t>              entspricht rund 8% der steirischen Landesfläche</a:t>
            </a:r>
            <a:endParaRPr lang="de-DE" dirty="0"/>
          </a:p>
          <a:p>
            <a:pPr marL="0" indent="0">
              <a:buNone/>
            </a:pPr>
            <a:endParaRPr lang="de-DE" dirty="0"/>
          </a:p>
          <a:p>
            <a:pPr marL="0" indent="0">
              <a:buNone/>
            </a:pPr>
            <a:r>
              <a:rPr lang="de-DE" dirty="0"/>
              <a:t>„Aus naturschutzfachlicher Sicht sollte der Gewässerrandstreifen insgesamt in der zehnfachen Breite des jeweiligen Fließgewässers entstehen, um eine ausreichend hohe Funktionalität zu gewährleisten.“ </a:t>
            </a:r>
          </a:p>
          <a:p>
            <a:pPr marL="0" indent="0">
              <a:buNone/>
            </a:pP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38</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944476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930400"/>
            <a:ext cx="8596668" cy="3880773"/>
          </a:xfrm>
        </p:spPr>
        <p:txBody>
          <a:bodyPr>
            <a:normAutofit fontScale="77500" lnSpcReduction="20000"/>
          </a:bodyPr>
          <a:lstStyle/>
          <a:p>
            <a:pPr marL="0" indent="0">
              <a:buNone/>
            </a:pPr>
            <a:r>
              <a:rPr lang="de-DE" b="1" u="sng" dirty="0"/>
              <a:t>Nächste Schritte - rechtlich/Gesetzesnovellen:</a:t>
            </a:r>
          </a:p>
          <a:p>
            <a:pPr lvl="0" fontAlgn="base"/>
            <a:r>
              <a:rPr lang="de-DE" dirty="0"/>
              <a:t>Formal: Umweltinformationsgesetz-Anfrage zum Umsetzungsstand kohärentes Netzwerk Natura </a:t>
            </a:r>
            <a:r>
              <a:rPr lang="de-DE" dirty="0" smtClean="0"/>
              <a:t>2000</a:t>
            </a:r>
          </a:p>
          <a:p>
            <a:pPr lvl="0" fontAlgn="base"/>
            <a:r>
              <a:rPr lang="de-DE" dirty="0" smtClean="0"/>
              <a:t>Das </a:t>
            </a:r>
            <a:r>
              <a:rPr lang="de-DE" dirty="0"/>
              <a:t>Biotopverbundsystem muss öffentliches Naturschutzgut analog zum öffentlichen Wassergut werden. Die Verwaltung kann analog dem öffentlichen Wassergut erfolgen</a:t>
            </a:r>
            <a:endParaRPr lang="de-DE" dirty="0" smtClean="0"/>
          </a:p>
          <a:p>
            <a:pPr lvl="0" fontAlgn="base"/>
            <a:r>
              <a:rPr lang="de-DE" dirty="0"/>
              <a:t>Bundesgesetz über die Rechtspersönlichkeit der Lebewesen, also der Arten unserer Ökosysteme</a:t>
            </a:r>
          </a:p>
          <a:p>
            <a:pPr lvl="0" fontAlgn="base"/>
            <a:r>
              <a:rPr lang="de-DE" dirty="0"/>
              <a:t>Änderung der Bundesverfassung</a:t>
            </a:r>
          </a:p>
          <a:p>
            <a:pPr lvl="0" fontAlgn="base"/>
            <a:r>
              <a:rPr lang="de-DE" dirty="0"/>
              <a:t>Bundesgrundsatzgesetz über die Rechtspersönlichkeit der Lebewesen, also Arten unserer </a:t>
            </a:r>
            <a:r>
              <a:rPr lang="de-DE" dirty="0" smtClean="0"/>
              <a:t>Ökosysteme </a:t>
            </a:r>
            <a:endParaRPr lang="de-DE" dirty="0"/>
          </a:p>
          <a:p>
            <a:pPr lvl="0" fontAlgn="base"/>
            <a:r>
              <a:rPr lang="de-DE" dirty="0"/>
              <a:t>-	Anregung auf </a:t>
            </a:r>
            <a:r>
              <a:rPr lang="de-DE" dirty="0" err="1"/>
              <a:t>Verbindlichmachung</a:t>
            </a:r>
            <a:r>
              <a:rPr lang="de-DE" dirty="0"/>
              <a:t> der Biotopverbundflächen im Naturschutzgesetz, in der Raumordnung, im Wasserrechtsgesetz (Auenstrategie u.a.)  - entlang sämtlicher Gewässer (HQ30, aber mindestens 10, 20 oder 30 m links- und rechtsufrig) als Rückgrat – bei durchschnittlich 20 m rechts- und linksufrig rund 8 % der Landesfläche. Das terrestrische Biotopverbundnetz erfordert zusätzlich anschließend zum Gewässer 10 % der Landesflächen. Diese 18 % umfassen die neu zu schaffenden bzw. bestehenden Verbundflächen, um die bestehenden Schutzgebiete zu verbinden.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39</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59006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 in Steiermärkisches Naturschutzgesetz</a:t>
            </a:r>
            <a:endParaRPr lang="de-DE" dirty="0"/>
          </a:p>
        </p:txBody>
      </p:sp>
      <p:sp>
        <p:nvSpPr>
          <p:cNvPr id="3" name="Inhaltsplatzhalter 2"/>
          <p:cNvSpPr>
            <a:spLocks noGrp="1"/>
          </p:cNvSpPr>
          <p:nvPr>
            <p:ph idx="1"/>
          </p:nvPr>
        </p:nvSpPr>
        <p:spPr>
          <a:xfrm>
            <a:off x="677334" y="2160589"/>
            <a:ext cx="8596668" cy="4001314"/>
          </a:xfrm>
        </p:spPr>
        <p:txBody>
          <a:bodyPr>
            <a:normAutofit fontScale="62500" lnSpcReduction="20000"/>
          </a:bodyPr>
          <a:lstStyle/>
          <a:p>
            <a:pPr marL="0" indent="0">
              <a:buNone/>
            </a:pPr>
            <a:r>
              <a:rPr lang="de-DE" sz="2600" b="1" i="1" dirty="0"/>
              <a:t>§ 2 </a:t>
            </a:r>
            <a:endParaRPr lang="de-DE" sz="2600" i="1" dirty="0"/>
          </a:p>
          <a:p>
            <a:pPr marL="0" indent="0">
              <a:buNone/>
            </a:pPr>
            <a:r>
              <a:rPr lang="de-DE" sz="2600" b="1" i="1" dirty="0"/>
              <a:t>Allgemeine Ziele </a:t>
            </a:r>
            <a:endParaRPr lang="de-DE" sz="2600" i="1" dirty="0"/>
          </a:p>
          <a:p>
            <a:pPr marL="0" indent="0">
              <a:buNone/>
            </a:pPr>
            <a:r>
              <a:rPr lang="de-DE" sz="2600" i="1" dirty="0"/>
              <a:t>(1) Die Natur soll in allen ihren Erscheinungsformen und Wechselwirkungen als Daseinsgrundlage aller Lebewesen nur soweit in Anspruch genommen werden, dass sie für nachfolgende Generationen unter Berücksichtigung der Erholungswirkung und nachhaltiger Nutzungen des Naturraumes erhalten bleibt. </a:t>
            </a:r>
          </a:p>
          <a:p>
            <a:pPr marL="0" indent="0">
              <a:buNone/>
            </a:pPr>
            <a:r>
              <a:rPr lang="de-DE" sz="2600" i="1" dirty="0"/>
              <a:t>(2) Durch Schutz- und Pflegemaßnahmen im Sinn dieses Gesetzes sollen erhalten, nachhaltig gesichert, verbessert und nach Möglichkeit wieder hergestellt werden: </a:t>
            </a:r>
          </a:p>
          <a:p>
            <a:pPr marL="0" indent="0">
              <a:buNone/>
            </a:pPr>
            <a:r>
              <a:rPr lang="de-DE" sz="2600" i="1" dirty="0"/>
              <a:t>- die Vielfalt, Eigenart und Schönheit der Natur- oder Kulturlandschaft, </a:t>
            </a:r>
          </a:p>
          <a:p>
            <a:pPr marL="0" indent="0">
              <a:buNone/>
            </a:pPr>
            <a:r>
              <a:rPr lang="de-DE" sz="2600" i="1" dirty="0"/>
              <a:t>- natürliche Lebensräume für Menschen, Tiere, Pflanzen und Pilze, </a:t>
            </a:r>
          </a:p>
          <a:p>
            <a:pPr marL="0" indent="0">
              <a:buNone/>
            </a:pPr>
            <a:r>
              <a:rPr lang="de-DE" sz="2600" i="1" dirty="0"/>
              <a:t>- die biologische Vielfalt der heimischen Tier- und Pflanzenwelt und der Pilze und </a:t>
            </a:r>
          </a:p>
          <a:p>
            <a:pPr>
              <a:buFontTx/>
              <a:buChar char="-"/>
            </a:pPr>
            <a:r>
              <a:rPr lang="de-DE" sz="2600" i="1" dirty="0" smtClean="0"/>
              <a:t>die </a:t>
            </a:r>
            <a:r>
              <a:rPr lang="de-DE" sz="2600" i="1" dirty="0"/>
              <a:t>Leistungsfähigkeit und das Selbstregulierungsvermögen der Natur sowie ein weitgehend ungestörter Naturhaushalt (z. B. durch die </a:t>
            </a:r>
            <a:r>
              <a:rPr lang="de-DE" sz="2600" i="1" dirty="0">
                <a:solidFill>
                  <a:srgbClr val="FF0000"/>
                </a:solidFill>
              </a:rPr>
              <a:t>Ermöglichung natürlicher Abläufe oder die Schaffung eines Biotopverbundes). </a:t>
            </a:r>
            <a:endParaRPr lang="de-DE" dirty="0">
              <a:solidFill>
                <a:srgbClr val="FF0000"/>
              </a:solidFill>
            </a:endParaRPr>
          </a:p>
          <a:p>
            <a:pPr marL="0" indent="0">
              <a:buNone/>
            </a:pPr>
            <a:r>
              <a:rPr lang="de-DE" sz="1300" dirty="0" smtClean="0"/>
              <a:t>Aus: Gesamte </a:t>
            </a:r>
            <a:r>
              <a:rPr lang="de-DE" sz="1300" dirty="0"/>
              <a:t>Rechtsvorschrift für Steiermärkisches Naturschutzgesetz 2017 – </a:t>
            </a:r>
            <a:r>
              <a:rPr lang="de-DE" sz="1300" dirty="0" err="1"/>
              <a:t>StNSchG</a:t>
            </a:r>
            <a:r>
              <a:rPr lang="de-DE" sz="1300" dirty="0"/>
              <a:t> 2017, Fassung vom </a:t>
            </a:r>
            <a:r>
              <a:rPr lang="de-DE" sz="1300" dirty="0" smtClean="0"/>
              <a:t>25.03.2020 [Abrufdatum: 20.10.2021] </a:t>
            </a:r>
            <a:endParaRPr lang="de-DE" sz="1300" i="1"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5" name="Foliennummernplatzhalter 4"/>
          <p:cNvSpPr>
            <a:spLocks noGrp="1"/>
          </p:cNvSpPr>
          <p:nvPr>
            <p:ph type="sldNum" sz="quarter" idx="12"/>
          </p:nvPr>
        </p:nvSpPr>
        <p:spPr/>
        <p:txBody>
          <a:bodyPr/>
          <a:lstStyle/>
          <a:p>
            <a:fld id="{57390FB3-B355-444F-936C-C868B3DD0BDB}" type="slidenum">
              <a:rPr lang="de-DE" smtClean="0"/>
              <a:t>4</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232315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591733"/>
            <a:ext cx="8596668" cy="4449629"/>
          </a:xfrm>
        </p:spPr>
        <p:txBody>
          <a:bodyPr>
            <a:normAutofit/>
          </a:bodyPr>
          <a:lstStyle/>
          <a:p>
            <a:pPr lvl="0" fontAlgn="base">
              <a:buClr>
                <a:srgbClr val="90C226"/>
              </a:buClr>
            </a:pPr>
            <a:r>
              <a:rPr lang="de-DE" sz="1500" dirty="0" smtClean="0">
                <a:solidFill>
                  <a:prstClr val="black">
                    <a:lumMod val="75000"/>
                    <a:lumOff val="25000"/>
                  </a:prstClr>
                </a:solidFill>
              </a:rPr>
              <a:t>Die </a:t>
            </a:r>
            <a:r>
              <a:rPr lang="de-DE" sz="1500" dirty="0">
                <a:solidFill>
                  <a:prstClr val="black">
                    <a:lumMod val="75000"/>
                    <a:lumOff val="25000"/>
                  </a:prstClr>
                </a:solidFill>
              </a:rPr>
              <a:t>für den Biotopverbund im Waldbereich benötigten Flächen müssen Wald (Standortgerechter Mischwald mit strukturierter Altersabstufung bestenfalls im Typus Mosaikzyklus) im ökologischen Sinn sein, keinesfalls jedoch Forst (Standorttauglicher Altersklassenbestand mit nur wenigen Arten)</a:t>
            </a:r>
          </a:p>
          <a:p>
            <a:pPr lvl="0" fontAlgn="base">
              <a:buClr>
                <a:srgbClr val="90C226"/>
              </a:buClr>
            </a:pPr>
            <a:r>
              <a:rPr lang="de-DE" sz="1500" dirty="0" smtClean="0">
                <a:solidFill>
                  <a:prstClr val="black">
                    <a:lumMod val="75000"/>
                    <a:lumOff val="25000"/>
                  </a:prstClr>
                </a:solidFill>
              </a:rPr>
              <a:t>Antrag </a:t>
            </a:r>
            <a:r>
              <a:rPr lang="de-DE" sz="1500" dirty="0">
                <a:solidFill>
                  <a:prstClr val="black">
                    <a:lumMod val="75000"/>
                    <a:lumOff val="25000"/>
                  </a:prstClr>
                </a:solidFill>
              </a:rPr>
              <a:t>auf Einrichtung eines Budgettopfes für sofortige mögliche Ankäufe - z.B. Freikauf von Biberburgen, Ankauf von Flächen, „Naturfreikauf“</a:t>
            </a:r>
          </a:p>
          <a:p>
            <a:pPr lvl="0" fontAlgn="base">
              <a:buClr>
                <a:srgbClr val="90C226"/>
              </a:buClr>
            </a:pPr>
            <a:r>
              <a:rPr lang="de-DE" sz="1500" dirty="0" err="1">
                <a:solidFill>
                  <a:prstClr val="black">
                    <a:lumMod val="75000"/>
                    <a:lumOff val="25000"/>
                  </a:prstClr>
                </a:solidFill>
              </a:rPr>
              <a:t>Renaturierungspotential</a:t>
            </a:r>
            <a:r>
              <a:rPr lang="de-DE" sz="1500" dirty="0">
                <a:solidFill>
                  <a:prstClr val="black">
                    <a:lumMod val="75000"/>
                    <a:lumOff val="25000"/>
                  </a:prstClr>
                </a:solidFill>
              </a:rPr>
              <a:t> der </a:t>
            </a:r>
            <a:r>
              <a:rPr lang="de-DE" sz="1500" dirty="0" err="1">
                <a:solidFill>
                  <a:prstClr val="black">
                    <a:lumMod val="75000"/>
                    <a:lumOff val="25000"/>
                  </a:prstClr>
                </a:solidFill>
              </a:rPr>
              <a:t>Agrarabezirksbehörden</a:t>
            </a:r>
            <a:r>
              <a:rPr lang="de-DE" sz="1500" dirty="0">
                <a:solidFill>
                  <a:prstClr val="black">
                    <a:lumMod val="75000"/>
                    <a:lumOff val="25000"/>
                  </a:prstClr>
                </a:solidFill>
              </a:rPr>
              <a:t> im Zusammenlegungs-Verfahren nutzen: In sämtlichen Z-Verfahren Gewässer mit Biotopverbundstreifen (10, 20, 30 m) verbindlich als geschützte Landschaftsteile fixieren und anschließend zum Gewässer weitere zusammenhängende Heckenanlagen usw. auf mindestens 10% sämtlicher Flächen für optimalen Biotopverbund als geschützte Landschaftsteile einrichten!  </a:t>
            </a:r>
          </a:p>
          <a:p>
            <a:pPr lvl="0" fontAlgn="base">
              <a:buClr>
                <a:srgbClr val="90C226"/>
              </a:buClr>
            </a:pPr>
            <a:r>
              <a:rPr lang="de-DE" sz="1500" dirty="0" err="1">
                <a:solidFill>
                  <a:prstClr val="black">
                    <a:lumMod val="75000"/>
                    <a:lumOff val="25000"/>
                  </a:prstClr>
                </a:solidFill>
              </a:rPr>
              <a:t>Renaturierungsverfahren</a:t>
            </a:r>
            <a:r>
              <a:rPr lang="de-DE" sz="1500" dirty="0">
                <a:solidFill>
                  <a:prstClr val="black">
                    <a:lumMod val="75000"/>
                    <a:lumOff val="25000"/>
                  </a:prstClr>
                </a:solidFill>
              </a:rPr>
              <a:t> auf der Grundlage von Zusammenlegungs- bzw.- Flurbereinigungsverfahren</a:t>
            </a:r>
          </a:p>
          <a:p>
            <a:pPr lvl="0" fontAlgn="base">
              <a:buClr>
                <a:srgbClr val="90C226"/>
              </a:buClr>
            </a:pPr>
            <a:r>
              <a:rPr lang="de-DE" sz="1500" dirty="0">
                <a:solidFill>
                  <a:prstClr val="black">
                    <a:lumMod val="75000"/>
                    <a:lumOff val="25000"/>
                  </a:prstClr>
                </a:solidFill>
              </a:rPr>
              <a:t>Versiegelungsvoraussetzung bei Neuerrichtungen (derzeit rund 10 ha pro Tag in Österreich): Jede „unbedingt notwendige“ neue Versiegelung von Flächen muss mindestens 1:1 ausgeglichen werden</a:t>
            </a:r>
            <a:endParaRPr lang="de-DE" sz="15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40</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81337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b="1" u="sng" dirty="0"/>
              <a:t>Ziel des Engagements/der Rechtsmittel</a:t>
            </a:r>
            <a:r>
              <a:rPr lang="de-DE" b="1" u="sng" dirty="0" smtClean="0"/>
              <a:t>:</a:t>
            </a:r>
            <a:endParaRPr lang="de-DE" dirty="0"/>
          </a:p>
          <a:p>
            <a:pPr lvl="0" fontAlgn="base"/>
            <a:r>
              <a:rPr lang="de-DE" dirty="0" smtClean="0"/>
              <a:t>Der </a:t>
            </a:r>
            <a:r>
              <a:rPr lang="de-DE" dirty="0"/>
              <a:t>Biodiversitäts- bzw. </a:t>
            </a:r>
            <a:r>
              <a:rPr lang="de-DE" dirty="0" smtClean="0"/>
              <a:t>Artenverlust-Trend </a:t>
            </a:r>
            <a:r>
              <a:rPr lang="de-DE" dirty="0"/>
              <a:t>ist gestoppt eine Trendumkehr initiiert - wir sind eine von rund 8,4 Millionen Arten auf dieser </a:t>
            </a:r>
            <a:r>
              <a:rPr lang="de-DE" dirty="0" smtClean="0"/>
              <a:t>Erde </a:t>
            </a:r>
            <a:r>
              <a:rPr lang="de-DE" dirty="0"/>
              <a:t>mit einem Lebensrecht</a:t>
            </a:r>
            <a:r>
              <a:rPr lang="de-DE" dirty="0" smtClean="0"/>
              <a:t>!</a:t>
            </a:r>
          </a:p>
          <a:p>
            <a:pPr lvl="0" fontAlgn="base"/>
            <a:r>
              <a:rPr lang="de-DE" dirty="0" smtClean="0"/>
              <a:t>Sicherstellen</a:t>
            </a:r>
            <a:r>
              <a:rPr lang="de-DE" dirty="0"/>
              <a:t>, dass ordnungsgemäß das Verschlechterungsverbot und Verbesserungsgebot für Lebewesen und deren Lebensräume umgesetzt wird - Eigenrechtsfähigkeit von allen Lebewesen </a:t>
            </a:r>
            <a:r>
              <a:rPr lang="de-DE" dirty="0" smtClean="0"/>
              <a:t>eingerichtet</a:t>
            </a:r>
          </a:p>
          <a:p>
            <a:pPr lvl="0" fontAlgn="base"/>
            <a:r>
              <a:rPr lang="de-DE" dirty="0" smtClean="0"/>
              <a:t>Funktionierendes, intaktes Biotopverbundsystem umgesetzt</a:t>
            </a:r>
          </a:p>
          <a:p>
            <a:pPr lvl="0" fontAlgn="base"/>
            <a:r>
              <a:rPr lang="de-DE" dirty="0" smtClean="0"/>
              <a:t>Der </a:t>
            </a:r>
            <a:r>
              <a:rPr lang="de-DE" dirty="0"/>
              <a:t>Mangel an zusammenhängenden </a:t>
            </a:r>
            <a:r>
              <a:rPr lang="de-DE" dirty="0" smtClean="0"/>
              <a:t>Lebensräumen (fehlender Biotopverbund) </a:t>
            </a:r>
            <a:r>
              <a:rPr lang="de-DE" dirty="0"/>
              <a:t>stellt eine gravierende Beeinträchtigung unseres Naturraumes und damit unserer basalen Lebensbedingungen dar und erlangt daher übergeordnetes öffentliches </a:t>
            </a:r>
            <a:r>
              <a:rPr lang="de-DE" dirty="0" smtClean="0"/>
              <a:t>Interesse!</a:t>
            </a:r>
          </a:p>
          <a:p>
            <a:pPr lvl="0" fontAlgn="base"/>
            <a:r>
              <a:rPr lang="de-DE" dirty="0" smtClean="0"/>
              <a:t>Stärken der Position des Naturschutzes in Verwaltungsverfahren</a:t>
            </a:r>
          </a:p>
          <a:p>
            <a:pPr lvl="0" fontAlgn="base"/>
            <a:r>
              <a:rPr lang="de-DE" dirty="0" smtClean="0"/>
              <a:t>Stärken des Netzwerkes für Naturschutz</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41</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554247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456267"/>
            <a:ext cx="8596668" cy="4585095"/>
          </a:xfrm>
        </p:spPr>
        <p:txBody>
          <a:bodyPr>
            <a:normAutofit/>
          </a:bodyPr>
          <a:lstStyle/>
          <a:p>
            <a:pPr marL="0" indent="0">
              <a:buNone/>
            </a:pPr>
            <a:r>
              <a:rPr lang="de-DE" b="1" u="sng" dirty="0"/>
              <a:t>Haben wir realistische Chancen auf einen Erfolg unserer Initiative (was spricht für/wider):</a:t>
            </a:r>
            <a:r>
              <a:rPr lang="de-DE" u="sng" dirty="0"/>
              <a:t> </a:t>
            </a:r>
            <a:endParaRPr lang="de-DE" u="sng" dirty="0" smtClean="0"/>
          </a:p>
          <a:p>
            <a:pPr marL="0" indent="0">
              <a:buNone/>
            </a:pPr>
            <a:endParaRPr lang="de-DE" b="1" u="sng" dirty="0"/>
          </a:p>
          <a:p>
            <a:pPr lvl="0" fontAlgn="base"/>
            <a:r>
              <a:rPr lang="de-DE" dirty="0" smtClean="0"/>
              <a:t>Dafür </a:t>
            </a:r>
            <a:r>
              <a:rPr lang="de-DE" dirty="0"/>
              <a:t>spricht, dass aktuell Biodiversitäts-/Naturschutz als zentrale Aufgabe in allen Bereichen anerkannt wird. Biodiversitätsverlust/Denaturierung, in erster Linie durch Verinselung und Zerstörung von Lebensräumen, ist neben dem Klimawandel die zentrale Herausforderung - das muss noch stärker in das öffentliche Bewusstsein eindringen, daher ist vorbereitend eine intensive und kostenintensive Öffentlichkeitsarbeit notwendig</a:t>
            </a:r>
            <a:r>
              <a:rPr lang="de-DE" dirty="0" smtClean="0"/>
              <a:t>.</a:t>
            </a:r>
          </a:p>
          <a:p>
            <a:pPr lvl="0" fontAlgn="base"/>
            <a:r>
              <a:rPr lang="de-DE" dirty="0" smtClean="0"/>
              <a:t>Andere </a:t>
            </a:r>
            <a:r>
              <a:rPr lang="de-DE" dirty="0"/>
              <a:t>Interessengemeinschaften </a:t>
            </a:r>
            <a:r>
              <a:rPr lang="de-DE" dirty="0" smtClean="0"/>
              <a:t>wie </a:t>
            </a:r>
            <a:r>
              <a:rPr lang="de-DE" dirty="0"/>
              <a:t>die Land- und Forstwirtschaft, Wirtschaftskammer, Industriellenvereinigung und </a:t>
            </a:r>
            <a:r>
              <a:rPr lang="de-DE" dirty="0" smtClean="0"/>
              <a:t>weitere </a:t>
            </a:r>
            <a:r>
              <a:rPr lang="de-DE" dirty="0"/>
              <a:t>müssen erst überzeugt </a:t>
            </a:r>
            <a:r>
              <a:rPr lang="de-DE" dirty="0" smtClean="0"/>
              <a:t>werden.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42</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863121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a:t>Was passiert, wenn wir nichts tun?</a:t>
            </a:r>
          </a:p>
          <a:p>
            <a:pPr lvl="0" fontAlgn="base"/>
            <a:r>
              <a:rPr lang="de-DE" dirty="0"/>
              <a:t>Verschlechterungstrend geht weiter</a:t>
            </a:r>
          </a:p>
          <a:p>
            <a:pPr lvl="0" fontAlgn="base"/>
            <a:r>
              <a:rPr lang="de-DE" dirty="0"/>
              <a:t>Weitere Frustration bei allen Beteiligten. Naturschutz, Raumordnung, </a:t>
            </a:r>
            <a:r>
              <a:rPr lang="de-DE" dirty="0" smtClean="0"/>
              <a:t>Wasserwirtschaft, Landwirtschaft usw. verlieren Reputation</a:t>
            </a:r>
          </a:p>
          <a:p>
            <a:pPr lvl="0" fontAlgn="base"/>
            <a:r>
              <a:rPr lang="de-DE" dirty="0" smtClean="0"/>
              <a:t>Gesichtsverlust/Vertrauenseinbußen/Verlust der Volksnähe der </a:t>
            </a:r>
            <a:r>
              <a:rPr lang="de-DE" dirty="0" err="1" smtClean="0"/>
              <a:t>Politiker:innen</a:t>
            </a:r>
            <a:endParaRPr lang="de-DE" dirty="0"/>
          </a:p>
          <a:p>
            <a:pPr lvl="0" fontAlgn="base"/>
            <a:r>
              <a:rPr lang="de-DE" dirty="0" smtClean="0"/>
              <a:t>Nichtumsetzung der Vernetzung und Renaturierung von Lebensräumen hat katastrophale Wirkung auf die Biodiversität</a:t>
            </a:r>
            <a:endParaRPr lang="de-DE" dirty="0"/>
          </a:p>
          <a:p>
            <a:pPr lvl="0" fontAlgn="base"/>
            <a:r>
              <a:rPr lang="de-DE" dirty="0"/>
              <a:t>Imageverlust von Naturschutz</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43</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75224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930400"/>
            <a:ext cx="9076266" cy="3880773"/>
          </a:xfrm>
        </p:spPr>
        <p:txBody>
          <a:bodyPr>
            <a:noAutofit/>
          </a:bodyPr>
          <a:lstStyle/>
          <a:p>
            <a:pPr marL="0" indent="0">
              <a:buNone/>
            </a:pPr>
            <a:r>
              <a:rPr lang="de-DE" sz="1400" b="1" u="sng" dirty="0"/>
              <a:t>Was ist die Relevanz aus Naturschutzsicht</a:t>
            </a:r>
            <a:r>
              <a:rPr lang="de-DE" sz="1400" b="1" u="sng" dirty="0" smtClean="0"/>
              <a:t>?</a:t>
            </a:r>
            <a:endParaRPr lang="de-DE" sz="1400" dirty="0"/>
          </a:p>
          <a:p>
            <a:pPr lvl="0" fontAlgn="base"/>
            <a:r>
              <a:rPr lang="de-DE" sz="1400" dirty="0"/>
              <a:t>Artenverlust eindämmen, eventuell sogar stoppen sowie Arten und Lebensräumen wieder Raum geben </a:t>
            </a:r>
            <a:endParaRPr lang="de-DE" sz="1400" dirty="0" smtClean="0"/>
          </a:p>
          <a:p>
            <a:pPr lvl="0" fontAlgn="base"/>
            <a:r>
              <a:rPr lang="de-DE" sz="1400" dirty="0" smtClean="0"/>
              <a:t>Landschaft als Lebensraum von Pflanzen, Pilze, Tieren und Menschen wieder in Funktion bringen</a:t>
            </a:r>
          </a:p>
          <a:p>
            <a:pPr lvl="0" fontAlgn="base"/>
            <a:r>
              <a:rPr lang="de-DE" sz="1400" dirty="0" smtClean="0"/>
              <a:t>Landschaft als lebensspendendes Element unmittelbar erlebbar machen</a:t>
            </a:r>
          </a:p>
          <a:p>
            <a:pPr lvl="0" fontAlgn="base"/>
            <a:r>
              <a:rPr lang="de-DE" sz="1400" dirty="0" smtClean="0"/>
              <a:t>Abkehr vom stupiden Nutzungsgedanken und von pekuniärer Beurteilung der Natur</a:t>
            </a:r>
          </a:p>
          <a:p>
            <a:pPr lvl="0" fontAlgn="base"/>
            <a:r>
              <a:rPr lang="de-DE" sz="1400" dirty="0" smtClean="0"/>
              <a:t>Natur als lebensbedingende Funktionseinheit statt verbrauchbares Material erkennen</a:t>
            </a:r>
          </a:p>
          <a:p>
            <a:pPr lvl="0" fontAlgn="base"/>
            <a:r>
              <a:rPr lang="de-DE" sz="1400" dirty="0" smtClean="0"/>
              <a:t>Unser Überleben und das der mitbewohnenden Arten – Leben lassen und leben</a:t>
            </a:r>
            <a:endParaRPr lang="de-DE" sz="1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44</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739374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930400"/>
            <a:ext cx="9076266" cy="3880773"/>
          </a:xfrm>
        </p:spPr>
        <p:txBody>
          <a:bodyPr>
            <a:noAutofit/>
          </a:bodyPr>
          <a:lstStyle/>
          <a:p>
            <a:pPr marL="0" indent="0">
              <a:buNone/>
            </a:pPr>
            <a:r>
              <a:rPr lang="de-DE" sz="1500" b="1" u="sng" dirty="0" smtClean="0"/>
              <a:t>Was </a:t>
            </a:r>
            <a:r>
              <a:rPr lang="de-DE" sz="1500" b="1" u="sng" dirty="0"/>
              <a:t>ist die Relevanz aus Wasserschutzsicht</a:t>
            </a:r>
            <a:r>
              <a:rPr lang="de-DE" sz="1500" b="1" u="sng" dirty="0" smtClean="0"/>
              <a:t>?</a:t>
            </a:r>
            <a:endParaRPr lang="de-DE" sz="1500" dirty="0"/>
          </a:p>
          <a:p>
            <a:pPr lvl="0" fontAlgn="base"/>
            <a:r>
              <a:rPr lang="de-DE" sz="1500" dirty="0"/>
              <a:t>Grundwasser ist Trinkwasser - durch Schaffung von Naturräumen kommt es zu einer Entlastung unserer </a:t>
            </a:r>
            <a:r>
              <a:rPr lang="de-DE" sz="1500" dirty="0" smtClean="0"/>
              <a:t>Grundwasserkörper</a:t>
            </a:r>
            <a:r>
              <a:rPr lang="de-DE" sz="1500" dirty="0"/>
              <a:t>: weniger Einträge von schädlichen Stoffen, bzw. Erholung des Wasserkörpers </a:t>
            </a:r>
            <a:endParaRPr lang="de-DE" sz="1500" dirty="0" smtClean="0"/>
          </a:p>
          <a:p>
            <a:pPr lvl="0" fontAlgn="base"/>
            <a:r>
              <a:rPr lang="de-DE" sz="1500" dirty="0" smtClean="0"/>
              <a:t>Wasserrückhalt im Einzugsgebiet entschärft Hochwasserereignisse </a:t>
            </a:r>
          </a:p>
          <a:p>
            <a:pPr fontAlgn="base"/>
            <a:r>
              <a:rPr lang="de-DE" sz="1500" dirty="0" smtClean="0"/>
              <a:t>Oberflächengewässer </a:t>
            </a:r>
            <a:r>
              <a:rPr lang="de-DE" sz="1500" dirty="0"/>
              <a:t>können sich wieder ausbreiten - Mehr Raum für Gewässer stärkt das Selbstreinigungsvermögen unserer </a:t>
            </a:r>
            <a:r>
              <a:rPr lang="de-DE" sz="1500" dirty="0" smtClean="0"/>
              <a:t>Gewässer</a:t>
            </a:r>
          </a:p>
          <a:p>
            <a:pPr fontAlgn="base"/>
            <a:r>
              <a:rPr lang="de-DE" sz="1500" dirty="0" err="1"/>
              <a:t>S</a:t>
            </a:r>
            <a:r>
              <a:rPr lang="de-DE" sz="1500" dirty="0" err="1" smtClean="0"/>
              <a:t>ohleintiefungstendenzen</a:t>
            </a:r>
            <a:r>
              <a:rPr lang="de-DE" sz="1500" dirty="0" smtClean="0"/>
              <a:t> </a:t>
            </a:r>
            <a:r>
              <a:rPr lang="de-DE" sz="1500" dirty="0"/>
              <a:t>werden durch </a:t>
            </a:r>
            <a:r>
              <a:rPr lang="de-DE" sz="1500" dirty="0" smtClean="0"/>
              <a:t>Renaturierung gestoppt</a:t>
            </a:r>
          </a:p>
          <a:p>
            <a:pPr lvl="0" fontAlgn="base"/>
            <a:r>
              <a:rPr lang="de-DE" sz="1500" dirty="0"/>
              <a:t>Wasserlebensräume werden wieder erlebbar</a:t>
            </a:r>
          </a:p>
          <a:p>
            <a:pPr lvl="0" fontAlgn="base"/>
            <a:r>
              <a:rPr lang="de-DE" sz="1500" dirty="0"/>
              <a:t>Auenstrategie wird </a:t>
            </a:r>
            <a:r>
              <a:rPr lang="de-DE" sz="1500" dirty="0" smtClean="0"/>
              <a:t>umsetzbar</a:t>
            </a:r>
          </a:p>
          <a:p>
            <a:pPr lvl="0" fontAlgn="base"/>
            <a:r>
              <a:rPr lang="de-DE" sz="1500" dirty="0" smtClean="0"/>
              <a:t>Umsetzung </a:t>
            </a:r>
            <a:r>
              <a:rPr lang="de-DE" sz="1500" dirty="0"/>
              <a:t>der Wasserrahmenrichtlinie – Guter Zustand!</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45</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416476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930400"/>
            <a:ext cx="9076266" cy="3880773"/>
          </a:xfrm>
        </p:spPr>
        <p:txBody>
          <a:bodyPr>
            <a:noAutofit/>
          </a:bodyPr>
          <a:lstStyle/>
          <a:p>
            <a:pPr marL="0" indent="0">
              <a:buNone/>
            </a:pPr>
            <a:r>
              <a:rPr lang="de-DE" b="1" u="sng" dirty="0"/>
              <a:t>Welche rechtlichen Schritte wären in weiterer Folge zu </a:t>
            </a:r>
            <a:r>
              <a:rPr lang="de-DE" b="1" u="sng" dirty="0" smtClean="0"/>
              <a:t>setzen:</a:t>
            </a:r>
          </a:p>
          <a:p>
            <a:pPr lvl="0" fontAlgn="base"/>
            <a:r>
              <a:rPr lang="de-DE" dirty="0" smtClean="0"/>
              <a:t>Gesetzliche </a:t>
            </a:r>
            <a:r>
              <a:rPr lang="de-DE" dirty="0" err="1" smtClean="0"/>
              <a:t>Verbindlichmachung</a:t>
            </a:r>
            <a:r>
              <a:rPr lang="de-DE" dirty="0" smtClean="0"/>
              <a:t> der Biotopverbundflächen</a:t>
            </a:r>
          </a:p>
          <a:p>
            <a:pPr lvl="0" fontAlgn="base"/>
            <a:r>
              <a:rPr lang="de-DE" dirty="0" smtClean="0"/>
              <a:t>Anpassung des Naturschutzgesetzes</a:t>
            </a:r>
          </a:p>
          <a:p>
            <a:pPr lvl="0" fontAlgn="base"/>
            <a:r>
              <a:rPr lang="de-DE" dirty="0" smtClean="0"/>
              <a:t>Anpassung des Raumordnungsgesetzes</a:t>
            </a:r>
          </a:p>
          <a:p>
            <a:pPr lvl="0" fontAlgn="base"/>
            <a:r>
              <a:rPr lang="de-DE" dirty="0" smtClean="0"/>
              <a:t>Einrichtung eines dotierten </a:t>
            </a:r>
            <a:r>
              <a:rPr lang="de-DE" dirty="0" err="1" smtClean="0"/>
              <a:t>Renaturierungsauffangfonds</a:t>
            </a:r>
            <a:r>
              <a:rPr lang="de-DE" dirty="0" smtClean="0"/>
              <a:t> zur rechtzeitigen Sicherung des </a:t>
            </a:r>
            <a:r>
              <a:rPr lang="de-DE" dirty="0"/>
              <a:t>Flächenbedarfs, um landwirtschaftliche Tauschflächen anbieten zu können. </a:t>
            </a:r>
            <a:endParaRPr lang="de-DE" dirty="0" smtClean="0"/>
          </a:p>
          <a:p>
            <a:pPr marL="0" indent="0">
              <a:buNone/>
            </a:pPr>
            <a:endParaRPr lang="de-DE" b="1"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46</a:t>
            </a:fld>
            <a:endParaRPr lang="de-DE"/>
          </a:p>
        </p:txBody>
      </p:sp>
      <p:sp>
        <p:nvSpPr>
          <p:cNvPr id="7" name="Fußzeilenplatzhalter 6"/>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27633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566333"/>
            <a:ext cx="8596668" cy="4475030"/>
          </a:xfrm>
        </p:spPr>
        <p:txBody>
          <a:bodyPr>
            <a:normAutofit fontScale="92500" lnSpcReduction="20000"/>
          </a:bodyPr>
          <a:lstStyle/>
          <a:p>
            <a:pPr marL="0" indent="0">
              <a:buNone/>
            </a:pPr>
            <a:r>
              <a:rPr lang="de-DE" b="1" u="sng" dirty="0"/>
              <a:t>Wer hat noch Interesse? Haben wir </a:t>
            </a:r>
            <a:r>
              <a:rPr lang="de-DE" b="1" u="sng" dirty="0" err="1" smtClean="0"/>
              <a:t>Partner:innen</a:t>
            </a:r>
            <a:r>
              <a:rPr lang="de-DE" b="1" u="sng" dirty="0" smtClean="0"/>
              <a:t> </a:t>
            </a:r>
            <a:r>
              <a:rPr lang="de-DE" b="1" u="sng" dirty="0"/>
              <a:t>die uns unterstützen können?</a:t>
            </a:r>
          </a:p>
          <a:p>
            <a:pPr lvl="0" fontAlgn="base"/>
            <a:r>
              <a:rPr lang="de-DE" dirty="0"/>
              <a:t>Naturschutz Behörde und Politik</a:t>
            </a:r>
          </a:p>
          <a:p>
            <a:pPr lvl="0" fontAlgn="base"/>
            <a:r>
              <a:rPr lang="de-DE" dirty="0" err="1"/>
              <a:t>Biolarge</a:t>
            </a:r>
            <a:endParaRPr lang="de-DE" dirty="0"/>
          </a:p>
          <a:p>
            <a:pPr lvl="0" fontAlgn="base"/>
            <a:r>
              <a:rPr lang="de-DE" dirty="0"/>
              <a:t>Österreichische </a:t>
            </a:r>
            <a:r>
              <a:rPr lang="de-DE" dirty="0" smtClean="0"/>
              <a:t>Naturschutzjugend</a:t>
            </a:r>
          </a:p>
          <a:p>
            <a:pPr lvl="0" fontAlgn="base"/>
            <a:r>
              <a:rPr lang="de-DE" dirty="0" err="1" smtClean="0"/>
              <a:t>Apodemus</a:t>
            </a:r>
            <a:endParaRPr lang="de-DE" dirty="0"/>
          </a:p>
          <a:p>
            <a:pPr lvl="0" fontAlgn="base"/>
            <a:r>
              <a:rPr lang="de-DE" dirty="0" err="1"/>
              <a:t>Ökoteam</a:t>
            </a:r>
            <a:endParaRPr lang="de-DE" dirty="0"/>
          </a:p>
          <a:p>
            <a:pPr lvl="0" fontAlgn="base"/>
            <a:r>
              <a:rPr lang="de-DE" dirty="0" smtClean="0"/>
              <a:t>Zahlreiche Umwelt-</a:t>
            </a:r>
            <a:r>
              <a:rPr lang="de-DE" dirty="0" err="1" smtClean="0"/>
              <a:t>NGO‘s</a:t>
            </a:r>
            <a:endParaRPr lang="de-DE" dirty="0"/>
          </a:p>
          <a:p>
            <a:pPr lvl="0" fontAlgn="base"/>
            <a:r>
              <a:rPr lang="de-DE" dirty="0" smtClean="0"/>
              <a:t>Gemeinden – zuerst Naturparkgemeinden</a:t>
            </a:r>
            <a:endParaRPr lang="de-DE" dirty="0"/>
          </a:p>
          <a:p>
            <a:pPr lvl="0" fontAlgn="base"/>
            <a:r>
              <a:rPr lang="de-DE" dirty="0"/>
              <a:t>Naturschutzakademie</a:t>
            </a:r>
          </a:p>
          <a:p>
            <a:pPr lvl="0" fontAlgn="base"/>
            <a:r>
              <a:rPr lang="de-DE" dirty="0"/>
              <a:t>Berg- und Naturwacht</a:t>
            </a:r>
          </a:p>
          <a:p>
            <a:pPr lvl="0" fontAlgn="base"/>
            <a:r>
              <a:rPr lang="de-DE" dirty="0"/>
              <a:t>Umweltanwaltschaft </a:t>
            </a:r>
          </a:p>
          <a:p>
            <a:pPr lvl="0" fontAlgn="base"/>
            <a:r>
              <a:rPr lang="de-DE" dirty="0"/>
              <a:t>Jägerschaft</a:t>
            </a:r>
          </a:p>
          <a:p>
            <a:pPr lvl="0" fontAlgn="base"/>
            <a:r>
              <a:rPr lang="de-DE" dirty="0"/>
              <a:t>Biberbeauftragte des Landes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47</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305713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a:t>Dauer / Timing:</a:t>
            </a:r>
          </a:p>
          <a:p>
            <a:pPr marL="0" lvl="0" indent="0" fontAlgn="base">
              <a:buNone/>
            </a:pPr>
            <a:r>
              <a:rPr lang="de-DE" dirty="0"/>
              <a:t>Bestehende Schutzgebiete, Naturschutzbund Biotope, </a:t>
            </a:r>
            <a:r>
              <a:rPr lang="de-DE" dirty="0" err="1"/>
              <a:t>Biolarge</a:t>
            </a:r>
            <a:r>
              <a:rPr lang="de-DE" dirty="0"/>
              <a:t> Biotope, ÖNJ Biotope usw. sind als Rückgrat des Biotopverbundsystems vorhanden und können ab sofort kommuniziert werden. Ein Aufruf zur Verbindung und somit Zusammenführung dieser zerstreuten Flächen dauert je nach Engagement und Finanzkraft der Beteiligten Jahre bis Jahrzehnte. Dies ist maßgeblich abhängig von der Kooperation der </a:t>
            </a:r>
            <a:r>
              <a:rPr lang="de-DE" dirty="0" err="1" smtClean="0"/>
              <a:t>Partner:innen</a:t>
            </a:r>
            <a:r>
              <a:rPr lang="de-DE" dirty="0" smtClean="0"/>
              <a:t> </a:t>
            </a:r>
            <a:r>
              <a:rPr lang="de-DE" dirty="0"/>
              <a:t>und dem „politischen Willen</a:t>
            </a:r>
            <a:r>
              <a:rPr lang="de-DE" dirty="0" smtClean="0"/>
              <a:t>“.</a:t>
            </a:r>
          </a:p>
          <a:p>
            <a:pPr marL="0" indent="0" fontAlgn="base">
              <a:buNone/>
            </a:pPr>
            <a:r>
              <a:rPr lang="de-DE" i="1" dirty="0" smtClean="0"/>
              <a:t>EU Biodiversitätsstrategie 2030 </a:t>
            </a:r>
            <a:r>
              <a:rPr lang="de-DE" i="1" dirty="0"/>
              <a:t>vom 20.5.2020, COM (2020) 380 final: 30% Landflächenschutz bis </a:t>
            </a:r>
            <a:r>
              <a:rPr lang="de-DE" i="1" dirty="0" smtClean="0"/>
              <a:t>2030+ </a:t>
            </a:r>
            <a:r>
              <a:rPr lang="de-DE" i="1" dirty="0"/>
              <a:t>Verpflichtung zur Schaffung von ökologischen Korridoren</a:t>
            </a:r>
          </a:p>
          <a:p>
            <a:pPr marL="0" lvl="0" indent="0" fontAlgn="base">
              <a:buNone/>
            </a:pP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48</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010173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a:t>Kostenschätzung</a:t>
            </a:r>
            <a:r>
              <a:rPr lang="de-DE" dirty="0"/>
              <a:t>:	</a:t>
            </a:r>
            <a:endParaRPr lang="de-DE" b="1" u="sng" dirty="0"/>
          </a:p>
          <a:p>
            <a:pPr marL="0" indent="0">
              <a:buNone/>
            </a:pPr>
            <a:r>
              <a:rPr lang="de-DE" i="1" dirty="0" smtClean="0"/>
              <a:t>Variante </a:t>
            </a:r>
            <a:r>
              <a:rPr lang="de-DE" i="1" dirty="0"/>
              <a:t>A: </a:t>
            </a:r>
            <a:r>
              <a:rPr lang="de-DE" dirty="0"/>
              <a:t>	Durch hoheitlichen Naturschutz - „Vorrangiger Naturschutz“ </a:t>
            </a:r>
            <a:r>
              <a:rPr lang="de-DE" dirty="0" smtClean="0"/>
              <a:t>					</a:t>
            </a:r>
            <a:r>
              <a:rPr lang="de-DE" dirty="0" err="1" smtClean="0"/>
              <a:t>Verbindlichmachung</a:t>
            </a:r>
            <a:r>
              <a:rPr lang="de-DE" dirty="0"/>
              <a:t>:</a:t>
            </a:r>
            <a:endParaRPr lang="de-DE" sz="2000" b="1" u="sng" dirty="0"/>
          </a:p>
          <a:p>
            <a:pPr marL="0" indent="0">
              <a:buNone/>
            </a:pPr>
            <a:r>
              <a:rPr lang="de-DE" dirty="0"/>
              <a:t>Vorerst:  </a:t>
            </a:r>
            <a:r>
              <a:rPr lang="de-DE" dirty="0" smtClean="0"/>
              <a:t>Außer-Nutzungsstellung </a:t>
            </a:r>
            <a:r>
              <a:rPr lang="de-DE" dirty="0"/>
              <a:t>der </a:t>
            </a:r>
            <a:r>
              <a:rPr lang="de-DE" dirty="0" smtClean="0"/>
              <a:t>Biotopverbundflächen</a:t>
            </a:r>
            <a:r>
              <a:rPr lang="de-DE" dirty="0"/>
              <a:t> </a:t>
            </a:r>
          </a:p>
          <a:p>
            <a:pPr lvl="1" fontAlgn="base"/>
            <a:r>
              <a:rPr lang="de-DE" dirty="0"/>
              <a:t>Personalaufwand bei Gesetzesanpassung</a:t>
            </a:r>
          </a:p>
          <a:p>
            <a:pPr lvl="1" fontAlgn="base"/>
            <a:r>
              <a:rPr lang="de-DE" dirty="0"/>
              <a:t>Personalaufwand Planerstellung im digitalen Atlas GIS Steiermark</a:t>
            </a:r>
          </a:p>
          <a:p>
            <a:pPr lvl="1" fontAlgn="base"/>
            <a:r>
              <a:rPr lang="de-DE" dirty="0"/>
              <a:t>Personalaufwand </a:t>
            </a:r>
            <a:r>
              <a:rPr lang="de-DE" dirty="0" smtClean="0"/>
              <a:t>Vermarkung </a:t>
            </a:r>
          </a:p>
          <a:p>
            <a:pPr lvl="1" fontAlgn="base"/>
            <a:r>
              <a:rPr lang="de-DE" dirty="0" smtClean="0"/>
              <a:t>Personalaufwand Kontrolle und Durchsetzung</a:t>
            </a:r>
          </a:p>
          <a:p>
            <a:pPr lvl="1" fontAlgn="base"/>
            <a:r>
              <a:rPr lang="de-DE" dirty="0" smtClean="0"/>
              <a:t>Kompensationszahlungen für Ertragsverluste</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49</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03717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Biodiversitätsstrategie Österreich</a:t>
            </a:r>
            <a:endParaRPr lang="de-DE" dirty="0"/>
          </a:p>
        </p:txBody>
      </p:sp>
      <p:sp>
        <p:nvSpPr>
          <p:cNvPr id="3" name="Inhaltsplatzhalter 2"/>
          <p:cNvSpPr>
            <a:spLocks noGrp="1"/>
          </p:cNvSpPr>
          <p:nvPr>
            <p:ph idx="1"/>
          </p:nvPr>
        </p:nvSpPr>
        <p:spPr>
          <a:xfrm>
            <a:off x="838200" y="1825624"/>
            <a:ext cx="10515600" cy="4393943"/>
          </a:xfrm>
        </p:spPr>
        <p:txBody>
          <a:bodyPr>
            <a:normAutofit fontScale="85000" lnSpcReduction="20000"/>
          </a:bodyPr>
          <a:lstStyle/>
          <a:p>
            <a:pPr marL="0" indent="0">
              <a:buNone/>
            </a:pPr>
            <a:r>
              <a:rPr lang="de-DE" i="1" dirty="0" smtClean="0"/>
              <a:t>Unter Ziel 10 u.a.</a:t>
            </a:r>
          </a:p>
          <a:p>
            <a:r>
              <a:rPr lang="de-DE" i="1" dirty="0" smtClean="0"/>
              <a:t>Quantitativ </a:t>
            </a:r>
            <a:r>
              <a:rPr lang="de-DE" i="1" dirty="0"/>
              <a:t>ausreichender, </a:t>
            </a:r>
            <a:r>
              <a:rPr lang="de-DE" i="1" dirty="0" smtClean="0"/>
              <a:t>funktionsfähiger Biotopverbund </a:t>
            </a:r>
            <a:r>
              <a:rPr lang="de-DE" i="1" dirty="0"/>
              <a:t>ist eingerichtet (2020</a:t>
            </a:r>
            <a:r>
              <a:rPr lang="de-DE" i="1" dirty="0" smtClean="0"/>
              <a:t>+).</a:t>
            </a:r>
          </a:p>
          <a:p>
            <a:pPr marL="0" indent="0">
              <a:buNone/>
            </a:pPr>
            <a:r>
              <a:rPr lang="de-DE" i="1" dirty="0" smtClean="0"/>
              <a:t>Maßnahmen:</a:t>
            </a:r>
          </a:p>
          <a:p>
            <a:r>
              <a:rPr lang="de-DE" i="1" dirty="0" smtClean="0"/>
              <a:t>Entwicklung </a:t>
            </a:r>
            <a:r>
              <a:rPr lang="de-DE" i="1" dirty="0"/>
              <a:t>eines </a:t>
            </a:r>
            <a:r>
              <a:rPr lang="de-DE" i="1" dirty="0">
                <a:solidFill>
                  <a:srgbClr val="FF0000"/>
                </a:solidFill>
              </a:rPr>
              <a:t>Aktionsplanes zur </a:t>
            </a:r>
            <a:r>
              <a:rPr lang="de-DE" i="1" dirty="0" smtClean="0">
                <a:solidFill>
                  <a:srgbClr val="FF0000"/>
                </a:solidFill>
              </a:rPr>
              <a:t>Erhaltung der </a:t>
            </a:r>
            <a:r>
              <a:rPr lang="de-DE" i="1" dirty="0">
                <a:solidFill>
                  <a:srgbClr val="FF0000"/>
                </a:solidFill>
              </a:rPr>
              <a:t>genetischen Vielfalt wildlebender Arten</a:t>
            </a:r>
          </a:p>
          <a:p>
            <a:r>
              <a:rPr lang="de-DE" i="1" dirty="0" smtClean="0"/>
              <a:t>Umsetzung </a:t>
            </a:r>
            <a:r>
              <a:rPr lang="de-DE" i="1" dirty="0"/>
              <a:t>der Roadmap zur Globalen </a:t>
            </a:r>
            <a:r>
              <a:rPr lang="de-DE" i="1" dirty="0" smtClean="0"/>
              <a:t>Strategie zur </a:t>
            </a:r>
            <a:r>
              <a:rPr lang="de-DE" i="1" dirty="0"/>
              <a:t>Erhaltung der Pflanzen in Österreich</a:t>
            </a:r>
          </a:p>
          <a:p>
            <a:r>
              <a:rPr lang="de-DE" i="1" dirty="0" smtClean="0"/>
              <a:t>Überprüfung </a:t>
            </a:r>
            <a:r>
              <a:rPr lang="de-DE" i="1" dirty="0"/>
              <a:t>der Repräsentativität, der </a:t>
            </a:r>
            <a:r>
              <a:rPr lang="de-DE" i="1" dirty="0" smtClean="0">
                <a:solidFill>
                  <a:srgbClr val="FF0000"/>
                </a:solidFill>
              </a:rPr>
              <a:t>Kohärenz und </a:t>
            </a:r>
            <a:r>
              <a:rPr lang="de-DE" i="1" dirty="0">
                <a:solidFill>
                  <a:srgbClr val="FF0000"/>
                </a:solidFill>
              </a:rPr>
              <a:t>Konnektivität bestehender </a:t>
            </a:r>
            <a:r>
              <a:rPr lang="de-DE" i="1" dirty="0" smtClean="0">
                <a:solidFill>
                  <a:srgbClr val="FF0000"/>
                </a:solidFill>
              </a:rPr>
              <a:t>Schutzgebiete</a:t>
            </a:r>
            <a:r>
              <a:rPr lang="de-DE" i="1" dirty="0" smtClean="0"/>
              <a:t> und </a:t>
            </a:r>
            <a:r>
              <a:rPr lang="de-DE" i="1" dirty="0"/>
              <a:t>Umsetzung der Ergebnisse vor </a:t>
            </a:r>
            <a:r>
              <a:rPr lang="de-DE" i="1" dirty="0" smtClean="0"/>
              <a:t>allem im </a:t>
            </a:r>
            <a:r>
              <a:rPr lang="de-DE" i="1" dirty="0"/>
              <a:t>Rahmen bestehender Verpflichtungen</a:t>
            </a:r>
          </a:p>
          <a:p>
            <a:r>
              <a:rPr lang="de-DE" i="1" dirty="0" smtClean="0"/>
              <a:t>Umsetzung </a:t>
            </a:r>
            <a:r>
              <a:rPr lang="de-DE" i="1" dirty="0"/>
              <a:t>der Österreichischen </a:t>
            </a:r>
            <a:r>
              <a:rPr lang="de-DE" i="1" dirty="0" smtClean="0"/>
              <a:t>Nationalpark-Strategie </a:t>
            </a:r>
            <a:r>
              <a:rPr lang="de-DE" i="1" dirty="0"/>
              <a:t>und der österreichischen </a:t>
            </a:r>
            <a:r>
              <a:rPr lang="de-DE" i="1" dirty="0" smtClean="0"/>
              <a:t>Klimawandelanpassungsstrategie hinsichtlich Biodiversität und </a:t>
            </a:r>
            <a:r>
              <a:rPr lang="de-DE" i="1" dirty="0"/>
              <a:t>Ökosysteme</a:t>
            </a:r>
          </a:p>
          <a:p>
            <a:r>
              <a:rPr lang="de-DE" i="1" dirty="0" smtClean="0"/>
              <a:t>Forcierung </a:t>
            </a:r>
            <a:r>
              <a:rPr lang="de-DE" i="1" dirty="0"/>
              <a:t>und </a:t>
            </a:r>
            <a:r>
              <a:rPr lang="de-DE" i="1" dirty="0">
                <a:solidFill>
                  <a:srgbClr val="FF0000"/>
                </a:solidFill>
              </a:rPr>
              <a:t>Unterstützung freiwilliger </a:t>
            </a:r>
            <a:r>
              <a:rPr lang="de-DE" i="1" dirty="0" smtClean="0">
                <a:solidFill>
                  <a:srgbClr val="FF0000"/>
                </a:solidFill>
              </a:rPr>
              <a:t>Maßnahmen zur </a:t>
            </a:r>
            <a:r>
              <a:rPr lang="de-DE" i="1" dirty="0">
                <a:solidFill>
                  <a:srgbClr val="FF0000"/>
                </a:solidFill>
              </a:rPr>
              <a:t>Schaffung eines Biotopverbundes</a:t>
            </a:r>
          </a:p>
          <a:p>
            <a:r>
              <a:rPr lang="de-DE" i="1" dirty="0" smtClean="0"/>
              <a:t>Erhaltung </a:t>
            </a:r>
            <a:r>
              <a:rPr lang="de-DE" i="1" dirty="0"/>
              <a:t>von Altbäumen außerhalb von </a:t>
            </a:r>
            <a:r>
              <a:rPr lang="de-DE" i="1" dirty="0" smtClean="0"/>
              <a:t>Wäldern mit </a:t>
            </a:r>
            <a:r>
              <a:rPr lang="de-DE" i="1" dirty="0"/>
              <a:t>entsprechender Verbesserung der </a:t>
            </a:r>
            <a:r>
              <a:rPr lang="de-DE" i="1" dirty="0" smtClean="0"/>
              <a:t>gesetzlichen Rahmenbedingungen </a:t>
            </a:r>
            <a:r>
              <a:rPr lang="de-DE" i="1" dirty="0"/>
              <a:t>(</a:t>
            </a:r>
            <a:r>
              <a:rPr lang="de-DE" i="1" dirty="0" smtClean="0"/>
              <a:t>Verkehrssicherheit, Wegesicherheit</a:t>
            </a:r>
            <a:r>
              <a:rPr lang="de-DE" i="1" dirty="0"/>
              <a:t>)</a:t>
            </a:r>
          </a:p>
          <a:p>
            <a:r>
              <a:rPr lang="de-DE" i="1" dirty="0" smtClean="0"/>
              <a:t>Umsetzung </a:t>
            </a:r>
            <a:r>
              <a:rPr lang="de-DE" i="1" dirty="0"/>
              <a:t>der Alpenkonvention (insb. </a:t>
            </a:r>
            <a:r>
              <a:rPr lang="de-DE" i="1" dirty="0" smtClean="0"/>
              <a:t>Der Protokolle </a:t>
            </a:r>
            <a:r>
              <a:rPr lang="de-DE" i="1" dirty="0"/>
              <a:t>Naturschutz, Bodenschutz </a:t>
            </a:r>
            <a:r>
              <a:rPr lang="de-DE" i="1" dirty="0" smtClean="0"/>
              <a:t>und Bergwald</a:t>
            </a:r>
            <a:r>
              <a:rPr lang="de-DE" i="1" dirty="0"/>
              <a:t>)</a:t>
            </a:r>
          </a:p>
          <a:p>
            <a:r>
              <a:rPr lang="de-DE" i="1" dirty="0" smtClean="0">
                <a:solidFill>
                  <a:srgbClr val="FF0000"/>
                </a:solidFill>
              </a:rPr>
              <a:t>Stärkung </a:t>
            </a:r>
            <a:r>
              <a:rPr lang="de-DE" i="1" dirty="0">
                <a:solidFill>
                  <a:srgbClr val="FF0000"/>
                </a:solidFill>
              </a:rPr>
              <a:t>des Biotopverbundes durch </a:t>
            </a:r>
            <a:r>
              <a:rPr lang="de-DE" i="1" dirty="0" smtClean="0">
                <a:solidFill>
                  <a:srgbClr val="FF0000"/>
                </a:solidFill>
              </a:rPr>
              <a:t>Erhöhung der </a:t>
            </a:r>
            <a:r>
              <a:rPr lang="de-DE" i="1" dirty="0">
                <a:solidFill>
                  <a:srgbClr val="FF0000"/>
                </a:solidFill>
              </a:rPr>
              <a:t>Ausstattungsqualität, qualitative </a:t>
            </a:r>
            <a:r>
              <a:rPr lang="de-DE" i="1" dirty="0" smtClean="0">
                <a:solidFill>
                  <a:srgbClr val="FF0000"/>
                </a:solidFill>
              </a:rPr>
              <a:t>Verbesserung der </a:t>
            </a:r>
            <a:r>
              <a:rPr lang="de-DE" i="1" dirty="0">
                <a:solidFill>
                  <a:srgbClr val="FF0000"/>
                </a:solidFill>
              </a:rPr>
              <a:t>relevanten Flächen und </a:t>
            </a:r>
            <a:r>
              <a:rPr lang="de-DE" i="1" dirty="0" smtClean="0">
                <a:solidFill>
                  <a:srgbClr val="FF0000"/>
                </a:solidFill>
              </a:rPr>
              <a:t>Strukturelemente</a:t>
            </a:r>
          </a:p>
          <a:p>
            <a:pPr marL="0" indent="0">
              <a:lnSpc>
                <a:spcPct val="120000"/>
              </a:lnSpc>
              <a:buNone/>
            </a:pPr>
            <a:r>
              <a:rPr lang="de-DE" sz="1100" dirty="0">
                <a:solidFill>
                  <a:srgbClr val="FF0000"/>
                </a:solidFill>
                <a:hlinkClick r:id="rId2"/>
              </a:rPr>
              <a:t>https://</a:t>
            </a:r>
            <a:r>
              <a:rPr lang="de-DE" sz="1100" dirty="0" smtClean="0">
                <a:solidFill>
                  <a:srgbClr val="FF0000"/>
                </a:solidFill>
                <a:hlinkClick r:id="rId2"/>
              </a:rPr>
              <a:t>www.bmk.gv.at/dam/jcr:f634d5ea-ec43-4724-bded-42ba936d6c56/Biodiversitaetsstrategie2020.pdf</a:t>
            </a:r>
            <a:r>
              <a:rPr lang="de-DE" sz="1100" dirty="0" smtClean="0">
                <a:solidFill>
                  <a:srgbClr val="FF0000"/>
                </a:solidFill>
              </a:rPr>
              <a:t> </a:t>
            </a:r>
            <a:r>
              <a:rPr lang="de-DE" sz="1100" dirty="0" smtClean="0"/>
              <a:t>[Abrufdatum: 20.10.2021]</a:t>
            </a:r>
            <a:endParaRPr lang="de-DE" sz="1100" dirty="0" smtClean="0">
              <a:solidFill>
                <a:srgbClr val="FF0000"/>
              </a:solidFill>
            </a:endParaRPr>
          </a:p>
          <a:p>
            <a:pPr marL="0" indent="0">
              <a:buNone/>
            </a:pPr>
            <a:endParaRPr lang="de-DE" dirty="0">
              <a:solidFill>
                <a:srgbClr val="FF0000"/>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5" name="Foliennummernplatzhalter 4"/>
          <p:cNvSpPr>
            <a:spLocks noGrp="1"/>
          </p:cNvSpPr>
          <p:nvPr>
            <p:ph type="sldNum" sz="quarter" idx="12"/>
          </p:nvPr>
        </p:nvSpPr>
        <p:spPr/>
        <p:txBody>
          <a:bodyPr/>
          <a:lstStyle/>
          <a:p>
            <a:fld id="{57390FB3-B355-444F-936C-C868B3DD0BDB}" type="slidenum">
              <a:rPr lang="de-DE" smtClean="0"/>
              <a:t>5</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935564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2160588"/>
            <a:ext cx="8596668" cy="3529011"/>
          </a:xfrm>
        </p:spPr>
        <p:txBody>
          <a:bodyPr>
            <a:normAutofit/>
          </a:bodyPr>
          <a:lstStyle/>
          <a:p>
            <a:pPr marL="0" indent="0">
              <a:buNone/>
            </a:pPr>
            <a:r>
              <a:rPr lang="de-DE" b="1" u="sng" dirty="0"/>
              <a:t>Kostenschätzung</a:t>
            </a:r>
            <a:r>
              <a:rPr lang="de-DE" dirty="0" smtClean="0"/>
              <a:t>:</a:t>
            </a:r>
          </a:p>
          <a:p>
            <a:pPr marL="0" indent="0">
              <a:buNone/>
            </a:pPr>
            <a:r>
              <a:rPr lang="de-DE" i="1" dirty="0"/>
              <a:t>Variante B:</a:t>
            </a:r>
            <a:r>
              <a:rPr lang="de-DE" dirty="0"/>
              <a:t>	Biotopsicherung durch Kauf und Schenkung von </a:t>
            </a:r>
            <a:r>
              <a:rPr lang="de-DE" dirty="0" smtClean="0"/>
              <a:t>Biotopen/ 					Grundstücken</a:t>
            </a:r>
            <a:r>
              <a:rPr lang="de-DE" dirty="0"/>
              <a:t>: </a:t>
            </a:r>
          </a:p>
          <a:p>
            <a:pPr lvl="1" fontAlgn="base"/>
            <a:r>
              <a:rPr lang="de-DE" dirty="0"/>
              <a:t>Personalaufwand für Öffentlichkeitsarbeit, Kaufanbahnung, Gestaltung und Verwaltung; </a:t>
            </a:r>
          </a:p>
          <a:p>
            <a:pPr lvl="1" fontAlgn="base"/>
            <a:r>
              <a:rPr lang="de-DE" dirty="0"/>
              <a:t>Kaufpreis 18 % der Landesfläche Steiermark (2950 km²) bei durchschnittlichem m²-Ablösepreis von 4€  ergibt rund 11,8 Milliarden €; </a:t>
            </a:r>
            <a:endParaRPr lang="de-AT" dirty="0"/>
          </a:p>
          <a:p>
            <a:pPr lvl="1" fontAlgn="base"/>
            <a:r>
              <a:rPr lang="de-DE" dirty="0" smtClean="0"/>
              <a:t>Vermessungskosten</a:t>
            </a:r>
            <a:r>
              <a:rPr lang="de-DE" dirty="0"/>
              <a:t>; Notariatskosten/Grundbuchkosten (Bei Zusammenlegungsverfahren durch die Agrarbezirksbehörde sind die Kosten stark verringert) </a:t>
            </a:r>
            <a:endParaRPr lang="de-DE" b="1" u="sng" dirty="0" smtClean="0"/>
          </a:p>
          <a:p>
            <a:pPr marL="457200" lvl="1" indent="0" fontAlgn="base">
              <a:buNone/>
            </a:pPr>
            <a:endParaRPr lang="de-DE"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50</a:t>
            </a:fld>
            <a:endParaRPr lang="de-DE"/>
          </a:p>
        </p:txBody>
      </p:sp>
      <p:sp>
        <p:nvSpPr>
          <p:cNvPr id="7" name="Fußzeilenplatzhalter 6"/>
          <p:cNvSpPr>
            <a:spLocks noGrp="1"/>
          </p:cNvSpPr>
          <p:nvPr>
            <p:ph type="ftr" sz="quarter" idx="11"/>
          </p:nvPr>
        </p:nvSpPr>
        <p:spPr/>
        <p:txBody>
          <a:bodyPr/>
          <a:lstStyle/>
          <a:p>
            <a:r>
              <a:rPr lang="de-DE" dirty="0" smtClean="0"/>
              <a:t>Naturschutzbund Steiermark, </a:t>
            </a:r>
            <a:r>
              <a:rPr lang="de-DE" dirty="0" err="1" smtClean="0"/>
              <a:t>Herdergasse</a:t>
            </a:r>
            <a:r>
              <a:rPr lang="de-DE" dirty="0" smtClean="0"/>
              <a:t> 3, 8010 Graz</a:t>
            </a:r>
            <a:endParaRPr lang="de-DE" dirty="0"/>
          </a:p>
        </p:txBody>
      </p:sp>
    </p:spTree>
    <p:extLst>
      <p:ext uri="{BB962C8B-B14F-4D97-AF65-F5344CB8AC3E}">
        <p14:creationId xmlns:p14="http://schemas.microsoft.com/office/powerpoint/2010/main" val="23375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r>
              <a:rPr lang="de-DE" sz="1900" dirty="0"/>
              <a:t>S</a:t>
            </a:r>
            <a:r>
              <a:rPr lang="de-AT" sz="1900" dirty="0"/>
              <a:t>o viel kostet ein METER Autobahn: 137500,-. Quelle: </a:t>
            </a:r>
            <a:r>
              <a:rPr lang="de-AT" sz="1900" dirty="0" err="1"/>
              <a:t>Asfinag</a:t>
            </a:r>
            <a:r>
              <a:rPr lang="de-AT" sz="1900" dirty="0"/>
              <a:t>:  </a:t>
            </a:r>
            <a:r>
              <a:rPr lang="de-AT" sz="1300" u="sng" dirty="0">
                <a:hlinkClick r:id="rId2" tooltip="https://www.wienerzeitung.at/nachrichten/politik/oesterreich/523651_137.500-Euro-pro-Meter-Autobahn.html"/>
              </a:rPr>
              <a:t>https://www.wienerzeitung.at/nachrichten/politik/oesterreich/523651_137.500-Euro-pro-Meter-Autobahn.html</a:t>
            </a:r>
            <a:endParaRPr lang="de-AT" sz="1300" dirty="0"/>
          </a:p>
          <a:p>
            <a:r>
              <a:rPr lang="de-AT" sz="1900" dirty="0" smtClean="0"/>
              <a:t>Ein </a:t>
            </a:r>
            <a:r>
              <a:rPr lang="de-AT" sz="1900" dirty="0"/>
              <a:t>Kilometer Autobahn kostet also 137,5 Millionen Euro.</a:t>
            </a:r>
          </a:p>
          <a:p>
            <a:r>
              <a:rPr lang="de-AT" sz="1900" dirty="0" smtClean="0"/>
              <a:t>Für </a:t>
            </a:r>
            <a:r>
              <a:rPr lang="de-AT" sz="1900" dirty="0"/>
              <a:t>10 Milliarden Euro bekommt man gerade einmal 73 Kilometer Autobahn.</a:t>
            </a:r>
          </a:p>
          <a:p>
            <a:r>
              <a:rPr lang="de-AT" sz="1900" dirty="0"/>
              <a:t>Damit kommt man gerade mal von Graz nach Marburg, und nicht einmal ganz von Bruck an der Mur nach </a:t>
            </a:r>
            <a:r>
              <a:rPr lang="de-AT" sz="1900" dirty="0" err="1"/>
              <a:t>Wildon</a:t>
            </a:r>
            <a:r>
              <a:rPr lang="de-AT" sz="1900" dirty="0"/>
              <a:t>.  In dieser Größenordnung liegt der Biotopverbund </a:t>
            </a:r>
            <a:r>
              <a:rPr lang="de-AT" sz="1900" dirty="0" smtClean="0"/>
              <a:t>Steiermark.</a:t>
            </a:r>
          </a:p>
          <a:p>
            <a:pPr marL="0" indent="0">
              <a:buNone/>
            </a:pPr>
            <a:endParaRPr lang="de-DE" b="1" u="sng" dirty="0" smtClean="0"/>
          </a:p>
          <a:p>
            <a:pPr marL="0" indent="0">
              <a:buNone/>
            </a:pPr>
            <a:r>
              <a:rPr lang="de-DE" i="1" dirty="0" smtClean="0"/>
              <a:t>Variante C</a:t>
            </a:r>
            <a:r>
              <a:rPr lang="de-DE" dirty="0" smtClean="0"/>
              <a:t>:	Mischform </a:t>
            </a:r>
            <a:r>
              <a:rPr lang="de-DE" dirty="0"/>
              <a:t>aus Variante A und B</a:t>
            </a:r>
          </a:p>
          <a:p>
            <a:pPr marL="0" indent="0">
              <a:buNone/>
            </a:pPr>
            <a:endParaRPr lang="de-DE" b="1" u="sng" dirty="0" smtClean="0"/>
          </a:p>
          <a:p>
            <a:pPr marL="457200" lvl="1" indent="0" fontAlgn="base">
              <a:buNone/>
            </a:pPr>
            <a:endParaRPr lang="de-DE" sz="1800" dirty="0" smtClean="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51</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182148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1803400"/>
            <a:ext cx="8596668" cy="4097867"/>
          </a:xfrm>
        </p:spPr>
        <p:txBody>
          <a:bodyPr>
            <a:normAutofit/>
          </a:bodyPr>
          <a:lstStyle/>
          <a:p>
            <a:pPr marL="0" indent="0">
              <a:buNone/>
            </a:pPr>
            <a:r>
              <a:rPr lang="de-DE" b="1" u="sng" dirty="0" smtClean="0"/>
              <a:t>Integration verschiedener, unabhängiger Module:</a:t>
            </a:r>
            <a:endParaRPr lang="de-DE" dirty="0"/>
          </a:p>
          <a:p>
            <a:pPr marL="0" indent="0">
              <a:buNone/>
            </a:pPr>
            <a:r>
              <a:rPr lang="de-DE" sz="1600" i="1" dirty="0" smtClean="0"/>
              <a:t>Modul A:	</a:t>
            </a:r>
            <a:r>
              <a:rPr lang="de-DE" sz="1600" dirty="0"/>
              <a:t>Konkret: Erstellen einer Landkarte mit den Ortschaften und dem Straßennetz (für </a:t>
            </a:r>
            <a:r>
              <a:rPr lang="de-DE" sz="1600" dirty="0" smtClean="0"/>
              <a:t>		die </a:t>
            </a:r>
            <a:r>
              <a:rPr lang="de-DE" sz="1600" dirty="0"/>
              <a:t>Menschen) und dem Biotopverbundnetz (Biotope, Gewässernetz + restliches </a:t>
            </a:r>
            <a:r>
              <a:rPr lang="de-DE" sz="1600" dirty="0" smtClean="0"/>
              <a:t>		Biotopverbundnetz</a:t>
            </a:r>
            <a:r>
              <a:rPr lang="de-DE" sz="1600" dirty="0"/>
              <a:t>) für die Natur. Durch Darstellung des visionären Leitbildes </a:t>
            </a:r>
            <a:r>
              <a:rPr lang="de-DE" sz="1600" dirty="0" smtClean="0"/>
              <a:t>			Biotopverbund </a:t>
            </a:r>
            <a:r>
              <a:rPr lang="de-DE" sz="1600" dirty="0"/>
              <a:t>auf Luftbildern für die Gemeinden der Steiermark soll das </a:t>
            </a:r>
            <a:r>
              <a:rPr lang="de-DE" sz="1600" dirty="0" smtClean="0"/>
              <a:t>				Biotopverbundnetz </a:t>
            </a:r>
            <a:r>
              <a:rPr lang="de-DE" sz="1600" dirty="0"/>
              <a:t>visualisiert werden (vgl. Abb.). Anhand der Pläne soll mit dem </a:t>
            </a:r>
            <a:r>
              <a:rPr lang="de-DE" sz="1600" dirty="0" smtClean="0"/>
              <a:t>		Ankauf </a:t>
            </a:r>
            <a:r>
              <a:rPr lang="de-DE" sz="1600" dirty="0"/>
              <a:t>begonnen werden – operative Umsetzung. Diese Naturraumsicherung </a:t>
            </a:r>
            <a:r>
              <a:rPr lang="de-DE" sz="1600" dirty="0" smtClean="0"/>
              <a:t>kann 		durch </a:t>
            </a:r>
            <a:r>
              <a:rPr lang="de-DE" sz="1600" dirty="0"/>
              <a:t>den Naturschutzbund Steiermark, der seit vielen Jahren daran arbeitet, </a:t>
            </a:r>
            <a:r>
              <a:rPr lang="de-DE" sz="1600" dirty="0" smtClean="0"/>
              <a:t>			weitergeführt </a:t>
            </a:r>
            <a:r>
              <a:rPr lang="de-DE" sz="1600" dirty="0"/>
              <a:t>werden. Dazu soll ein „Biotopverbundankauftopf“ eingerichtet </a:t>
            </a:r>
            <a:r>
              <a:rPr lang="de-DE" sz="1600" dirty="0" smtClean="0"/>
              <a:t>		</a:t>
            </a:r>
            <a:r>
              <a:rPr lang="de-DE" sz="1600" smtClean="0"/>
              <a:t>	werden</a:t>
            </a:r>
            <a:r>
              <a:rPr lang="de-DE" sz="1600" dirty="0"/>
              <a:t>, auf den einfach und schnell für den Ankauf sämtlicher, auch </a:t>
            </a:r>
            <a:r>
              <a:rPr lang="de-DE" sz="1600" dirty="0" smtClean="0"/>
              <a:t>					Tauschflächen</a:t>
            </a:r>
            <a:r>
              <a:rPr lang="de-DE" sz="1600" dirty="0"/>
              <a:t>, zurückgegriffen werden kann.</a:t>
            </a:r>
            <a:endParaRPr lang="de-DE" sz="1600" dirty="0" smtClean="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52</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225506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53</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0"/>
            <a:ext cx="9698557" cy="6858000"/>
          </a:xfrm>
          <a:prstGeom prst="rect">
            <a:avLst/>
          </a:prstGeom>
        </p:spPr>
      </p:pic>
    </p:spTree>
    <p:extLst>
      <p:ext uri="{BB962C8B-B14F-4D97-AF65-F5344CB8AC3E}">
        <p14:creationId xmlns:p14="http://schemas.microsoft.com/office/powerpoint/2010/main" val="2354866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54</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0"/>
            <a:ext cx="9698557" cy="6858000"/>
          </a:xfrm>
          <a:prstGeom prst="rect">
            <a:avLst/>
          </a:prstGeom>
        </p:spPr>
      </p:pic>
    </p:spTree>
    <p:extLst>
      <p:ext uri="{BB962C8B-B14F-4D97-AF65-F5344CB8AC3E}">
        <p14:creationId xmlns:p14="http://schemas.microsoft.com/office/powerpoint/2010/main" val="2633189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55</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0"/>
            <a:ext cx="9698557" cy="6858000"/>
          </a:xfrm>
          <a:prstGeom prst="rect">
            <a:avLst/>
          </a:prstGeom>
        </p:spPr>
      </p:pic>
    </p:spTree>
    <p:extLst>
      <p:ext uri="{BB962C8B-B14F-4D97-AF65-F5344CB8AC3E}">
        <p14:creationId xmlns:p14="http://schemas.microsoft.com/office/powerpoint/2010/main" val="4267303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56</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0"/>
            <a:ext cx="9698557" cy="6858000"/>
          </a:xfrm>
          <a:prstGeom prst="rect">
            <a:avLst/>
          </a:prstGeom>
        </p:spPr>
      </p:pic>
    </p:spTree>
    <p:extLst>
      <p:ext uri="{BB962C8B-B14F-4D97-AF65-F5344CB8AC3E}">
        <p14:creationId xmlns:p14="http://schemas.microsoft.com/office/powerpoint/2010/main" val="763450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smtClean="0"/>
              <a:t>Integration verschiedener, unabhängiger Module:</a:t>
            </a:r>
            <a:r>
              <a:rPr lang="de-DE" sz="1500" dirty="0"/>
              <a:t> </a:t>
            </a:r>
            <a:endParaRPr lang="de-DE" sz="1500" dirty="0" smtClean="0"/>
          </a:p>
          <a:p>
            <a:pPr marL="0" indent="0">
              <a:buNone/>
            </a:pPr>
            <a:r>
              <a:rPr lang="de-DE" sz="1500" i="1" dirty="0"/>
              <a:t>Modul B: 	</a:t>
            </a:r>
            <a:r>
              <a:rPr lang="de-DE" sz="1600" dirty="0"/>
              <a:t>Wildkatzennetzwerk Österreich einbinden</a:t>
            </a:r>
          </a:p>
          <a:p>
            <a:pPr marL="0" indent="0">
              <a:buNone/>
            </a:pPr>
            <a:r>
              <a:rPr lang="de-DE" sz="1600" dirty="0"/>
              <a:t>		konkret: Wildkatze als Symboltier für Biotobverbund á la BUND Deutschland</a:t>
            </a:r>
          </a:p>
          <a:p>
            <a:pPr marL="0" indent="0">
              <a:buNone/>
            </a:pPr>
            <a:endParaRPr lang="de-DE" sz="1500" i="1" dirty="0"/>
          </a:p>
          <a:p>
            <a:pPr marL="0" indent="0">
              <a:buNone/>
            </a:pPr>
            <a:r>
              <a:rPr lang="de-DE" sz="1600" i="1" dirty="0" smtClean="0"/>
              <a:t>Modul </a:t>
            </a:r>
            <a:r>
              <a:rPr lang="de-DE" sz="1600" i="1" dirty="0"/>
              <a:t>C: </a:t>
            </a:r>
            <a:r>
              <a:rPr lang="de-DE" sz="1600" i="1" dirty="0" smtClean="0"/>
              <a:t>	</a:t>
            </a:r>
            <a:r>
              <a:rPr lang="de-DE" sz="1600" dirty="0" smtClean="0"/>
              <a:t>Gemeinden </a:t>
            </a:r>
            <a:r>
              <a:rPr lang="de-DE" sz="1600" dirty="0"/>
              <a:t>setzen </a:t>
            </a:r>
            <a:r>
              <a:rPr lang="de-DE" sz="1600" dirty="0" smtClean="0"/>
              <a:t>nach naturschutzfachlichen Kriterien im Flächenwidmungsplan 		vorrangige Biotopverbundflächen </a:t>
            </a:r>
            <a:r>
              <a:rPr lang="de-DE" sz="1600" dirty="0"/>
              <a:t>fest</a:t>
            </a:r>
          </a:p>
          <a:p>
            <a:pPr marL="0" indent="0">
              <a:buNone/>
            </a:pPr>
            <a:r>
              <a:rPr lang="de-DE" sz="1600" dirty="0"/>
              <a:t>	</a:t>
            </a:r>
            <a:r>
              <a:rPr lang="de-DE" sz="1600" dirty="0" smtClean="0"/>
              <a:t>	„</a:t>
            </a:r>
            <a:r>
              <a:rPr lang="de-DE" sz="1600" dirty="0"/>
              <a:t>Naturschutz überall</a:t>
            </a:r>
            <a:r>
              <a:rPr lang="de-DE" sz="1600" dirty="0" smtClean="0"/>
              <a:t>“</a:t>
            </a:r>
          </a:p>
          <a:p>
            <a:pPr marL="0" indent="0">
              <a:buNone/>
            </a:pPr>
            <a:endParaRPr lang="de-DE" sz="1600" dirty="0"/>
          </a:p>
          <a:p>
            <a:pPr marL="0" indent="0">
              <a:buNone/>
            </a:pPr>
            <a:r>
              <a:rPr lang="de-DE" sz="1600" i="1" dirty="0"/>
              <a:t>Modul D: </a:t>
            </a:r>
            <a:r>
              <a:rPr lang="de-DE" sz="1600" dirty="0"/>
              <a:t>	Zusammenlegungsverfahren im öffentlichen Interesse zur Umsetzung des </a:t>
            </a:r>
            <a:r>
              <a:rPr lang="de-DE" sz="1600" dirty="0" smtClean="0"/>
              <a:t>				landesweiten </a:t>
            </a:r>
            <a:r>
              <a:rPr lang="de-DE" sz="1600" dirty="0"/>
              <a:t>Biotopverbundes und der zu verbindenden Biotope sowie zur </a:t>
            </a:r>
            <a:r>
              <a:rPr lang="de-DE" sz="1600" dirty="0" smtClean="0"/>
              <a:t>			Umsetzung </a:t>
            </a:r>
            <a:r>
              <a:rPr lang="de-DE" sz="1600" dirty="0"/>
              <a:t>der Wasserrahmenrichtlinie </a:t>
            </a:r>
            <a:r>
              <a:rPr lang="de-DE" sz="1600" dirty="0" smtClean="0"/>
              <a:t>einsetzen</a:t>
            </a:r>
          </a:p>
          <a:p>
            <a:pPr marL="0" indent="0">
              <a:buNone/>
            </a:pPr>
            <a:endParaRPr lang="de-DE" dirty="0" smtClean="0"/>
          </a:p>
          <a:p>
            <a:pPr marL="0" indent="0">
              <a:buNone/>
            </a:pPr>
            <a:endParaRPr lang="de-DE" b="1" u="sng"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57</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713804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smtClean="0"/>
              <a:t>Integration verschiedener, unabhängiger Module:</a:t>
            </a:r>
            <a:r>
              <a:rPr lang="de-DE" sz="1500" dirty="0"/>
              <a:t> </a:t>
            </a:r>
            <a:endParaRPr lang="de-DE" sz="1600" dirty="0"/>
          </a:p>
          <a:p>
            <a:pPr marL="0" indent="0">
              <a:buNone/>
            </a:pPr>
            <a:r>
              <a:rPr lang="de-DE" sz="1600" i="1" dirty="0"/>
              <a:t>Modul E:</a:t>
            </a:r>
            <a:r>
              <a:rPr lang="de-DE" sz="1600" dirty="0"/>
              <a:t>	Biotopverbundabgabe bei Umwidmung auf Bauland, Industrie, also auf </a:t>
            </a:r>
            <a:r>
              <a:rPr lang="de-DE" sz="1600" dirty="0" smtClean="0"/>
              <a:t>				„</a:t>
            </a:r>
            <a:r>
              <a:rPr lang="de-DE" sz="1600" dirty="0"/>
              <a:t>höherwertige“ </a:t>
            </a:r>
            <a:r>
              <a:rPr lang="de-DE" sz="1600" dirty="0" smtClean="0"/>
              <a:t>Nutzungen</a:t>
            </a:r>
          </a:p>
          <a:p>
            <a:pPr marL="0" indent="0">
              <a:buNone/>
            </a:pPr>
            <a:endParaRPr lang="de-DE" sz="1600" dirty="0"/>
          </a:p>
          <a:p>
            <a:pPr marL="0" indent="0">
              <a:buNone/>
            </a:pPr>
            <a:r>
              <a:rPr lang="de-DE" sz="1600" i="1" dirty="0"/>
              <a:t>Modul F:</a:t>
            </a:r>
            <a:r>
              <a:rPr lang="de-DE" sz="1600" dirty="0"/>
              <a:t>	Biberbeauftragte des Landes bindet sämtliche Biberdämme durch </a:t>
            </a:r>
            <a:r>
              <a:rPr lang="de-DE" sz="1600" dirty="0" smtClean="0"/>
              <a:t>					Flächenankauf/hoheitlichen </a:t>
            </a:r>
            <a:r>
              <a:rPr lang="de-DE" sz="1600" dirty="0"/>
              <a:t>Naturschutz ins Biotopnetz ein</a:t>
            </a:r>
          </a:p>
          <a:p>
            <a:pPr marL="0" indent="0">
              <a:buNone/>
            </a:pPr>
            <a:endParaRPr lang="de-DE" dirty="0" smtClean="0"/>
          </a:p>
          <a:p>
            <a:pPr marL="0" indent="0">
              <a:buNone/>
            </a:pPr>
            <a:r>
              <a:rPr lang="de-DE" sz="1600" i="1" dirty="0"/>
              <a:t>Modul G:</a:t>
            </a:r>
            <a:r>
              <a:rPr lang="de-DE" sz="1600" dirty="0"/>
              <a:t>	Einbindung des gemeinsamen Haselmausprojektes mit </a:t>
            </a:r>
            <a:r>
              <a:rPr lang="de-DE" sz="1600" dirty="0" err="1"/>
              <a:t>Apodemus</a:t>
            </a:r>
            <a:r>
              <a:rPr lang="de-DE" sz="1600" dirty="0"/>
              <a:t>, bei dem auf </a:t>
            </a:r>
            <a:r>
              <a:rPr lang="de-DE" sz="1600" dirty="0" smtClean="0"/>
              <a:t>			ausgewählten </a:t>
            </a:r>
            <a:r>
              <a:rPr lang="de-DE" sz="1600" dirty="0"/>
              <a:t>Naturschutzbundflächen Schutz- und Förderungskonzepte (auch </a:t>
            </a:r>
            <a:r>
              <a:rPr lang="de-DE" sz="1600" dirty="0" smtClean="0"/>
              <a:t>			hier </a:t>
            </a:r>
            <a:r>
              <a:rPr lang="de-DE" sz="1600" dirty="0"/>
              <a:t>sind Hecken ein großes Thema) ausgearbeitet werden.</a:t>
            </a:r>
          </a:p>
          <a:p>
            <a:pPr marL="0" indent="0">
              <a:buNone/>
            </a:pPr>
            <a:endParaRPr lang="de-DE" b="1" u="sng"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58</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458189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Zukunftsvision Steiermark</a:t>
            </a:r>
            <a:endParaRPr lang="de-DE" dirty="0"/>
          </a:p>
        </p:txBody>
      </p:sp>
      <p:sp>
        <p:nvSpPr>
          <p:cNvPr id="3" name="Inhaltsplatzhalter 2"/>
          <p:cNvSpPr>
            <a:spLocks noGrp="1"/>
          </p:cNvSpPr>
          <p:nvPr>
            <p:ph idx="1"/>
          </p:nvPr>
        </p:nvSpPr>
        <p:spPr>
          <a:xfrm>
            <a:off x="677334" y="2160589"/>
            <a:ext cx="8596668" cy="3880773"/>
          </a:xfrm>
        </p:spPr>
        <p:txBody>
          <a:bodyPr>
            <a:normAutofit/>
          </a:bodyPr>
          <a:lstStyle/>
          <a:p>
            <a:pPr marL="0" indent="0">
              <a:buNone/>
            </a:pPr>
            <a:r>
              <a:rPr lang="de-DE" b="1" u="sng" dirty="0" smtClean="0"/>
              <a:t>Integration verschiedener, unabhängiger Module:</a:t>
            </a:r>
            <a:r>
              <a:rPr lang="de-DE" sz="1500" dirty="0"/>
              <a:t> </a:t>
            </a:r>
            <a:endParaRPr lang="de-DE" sz="1600" dirty="0"/>
          </a:p>
          <a:p>
            <a:pPr marL="0" indent="0">
              <a:buNone/>
            </a:pPr>
            <a:r>
              <a:rPr lang="de-DE" sz="1600" i="1" dirty="0"/>
              <a:t>Modul H: 	Gehölzpflege über Private durch Holznutzung mit </a:t>
            </a:r>
            <a:r>
              <a:rPr lang="de-DE" sz="1600" i="1" dirty="0" err="1"/>
              <a:t>Abstockung</a:t>
            </a:r>
            <a:r>
              <a:rPr lang="de-DE" sz="1600" i="1" dirty="0"/>
              <a:t>, nach Vorgabe des </a:t>
            </a:r>
            <a:r>
              <a:rPr lang="de-DE" sz="1600" i="1" dirty="0" smtClean="0"/>
              <a:t>		Naturschutzbeauftragten </a:t>
            </a:r>
            <a:r>
              <a:rPr lang="de-DE" sz="1600" i="1" dirty="0"/>
              <a:t>– Personalaufstockung bei </a:t>
            </a:r>
            <a:r>
              <a:rPr lang="de-DE" sz="1600" i="1" dirty="0" smtClean="0"/>
              <a:t>								Naturschutzbeauftragten</a:t>
            </a:r>
            <a:r>
              <a:rPr lang="de-DE" sz="1600" i="1" dirty="0"/>
              <a:t>/“Naturschutzmeister*innen“ (Baubezirksleitung oder </a:t>
            </a:r>
            <a:r>
              <a:rPr lang="de-DE" sz="1600" i="1" dirty="0" smtClean="0"/>
              <a:t>		Referat  </a:t>
            </a:r>
            <a:r>
              <a:rPr lang="de-DE" sz="1600" i="1" dirty="0"/>
              <a:t>Naturschutz)</a:t>
            </a:r>
          </a:p>
          <a:p>
            <a:pPr marL="0" indent="0">
              <a:buNone/>
            </a:pPr>
            <a:r>
              <a:rPr lang="de-DE" sz="1600" i="1" dirty="0"/>
              <a:t>Modul I:	2-malige Mahd und Abtransport der Wildkrautstreifen durch Landwirte über </a:t>
            </a:r>
            <a:r>
              <a:rPr lang="de-DE" sz="1600" i="1" dirty="0" smtClean="0"/>
              <a:t>			ÖPUL </a:t>
            </a:r>
            <a:endParaRPr lang="de-DE" sz="1600" i="1" dirty="0"/>
          </a:p>
          <a:p>
            <a:pPr marL="0" indent="0">
              <a:buNone/>
            </a:pPr>
            <a:endParaRPr lang="de-DE" b="1" u="sng"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59</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233423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Bundesnaturschutzgesetz Deutschland</a:t>
            </a:r>
            <a:endParaRPr lang="de-DE" dirty="0"/>
          </a:p>
        </p:txBody>
      </p:sp>
      <p:sp>
        <p:nvSpPr>
          <p:cNvPr id="3" name="Inhaltsplatzhalter 2"/>
          <p:cNvSpPr>
            <a:spLocks noGrp="1"/>
          </p:cNvSpPr>
          <p:nvPr>
            <p:ph idx="1"/>
          </p:nvPr>
        </p:nvSpPr>
        <p:spPr>
          <a:xfrm>
            <a:off x="677334" y="1930400"/>
            <a:ext cx="8596668" cy="3880773"/>
          </a:xfrm>
        </p:spPr>
        <p:txBody>
          <a:bodyPr>
            <a:normAutofit fontScale="92500" lnSpcReduction="20000"/>
          </a:bodyPr>
          <a:lstStyle/>
          <a:p>
            <a:pPr marL="0" indent="0">
              <a:buNone/>
            </a:pPr>
            <a:r>
              <a:rPr lang="de-DE" sz="1800" b="1" i="1" dirty="0" smtClean="0"/>
              <a:t>§ </a:t>
            </a:r>
            <a:r>
              <a:rPr lang="de-DE" sz="1800" b="1" i="1" dirty="0"/>
              <a:t>31</a:t>
            </a:r>
            <a:br>
              <a:rPr lang="de-DE" sz="1800" b="1" i="1" dirty="0"/>
            </a:br>
            <a:r>
              <a:rPr lang="de-DE" sz="1800" b="1" i="1" dirty="0"/>
              <a:t>Aufbau und Schutz des Netzes "Natura 2000"</a:t>
            </a:r>
          </a:p>
          <a:p>
            <a:pPr marL="0" indent="0">
              <a:buNone/>
            </a:pPr>
            <a:r>
              <a:rPr lang="de-DE" sz="1800" i="1" dirty="0"/>
              <a:t>Der Bund und die Länder erfüllen die sich aus den Richtlinien </a:t>
            </a:r>
            <a:r>
              <a:rPr lang="de-DE" sz="1800" i="1" dirty="0">
                <a:hlinkClick r:id="rId2"/>
              </a:rPr>
              <a:t>92/43/EWG</a:t>
            </a:r>
            <a:r>
              <a:rPr lang="de-DE" sz="1800" i="1" dirty="0"/>
              <a:t> und </a:t>
            </a:r>
            <a:r>
              <a:rPr lang="de-DE" sz="1800" i="1" dirty="0">
                <a:hlinkClick r:id="rId3"/>
              </a:rPr>
              <a:t>2009/147/EG</a:t>
            </a:r>
            <a:r>
              <a:rPr lang="de-DE" sz="1800" i="1" dirty="0"/>
              <a:t> ergebenden Verpflichtungen zum Aufbau und Schutz des </a:t>
            </a:r>
            <a:r>
              <a:rPr lang="de-DE" sz="1800" i="1" dirty="0">
                <a:solidFill>
                  <a:srgbClr val="FF0000"/>
                </a:solidFill>
              </a:rPr>
              <a:t>zusammenhängenden europäischen ökologischen Netzes "Natura 2000"</a:t>
            </a:r>
            <a:r>
              <a:rPr lang="de-DE" sz="1800" i="1" dirty="0"/>
              <a:t> im Sinne des Artikels 3 der </a:t>
            </a:r>
            <a:r>
              <a:rPr lang="de-DE" sz="1800" i="1" dirty="0">
                <a:hlinkClick r:id="rId2"/>
              </a:rPr>
              <a:t>Richtlinie 92/43/EWG</a:t>
            </a:r>
            <a:r>
              <a:rPr lang="de-DE" sz="1800" i="1" dirty="0" smtClean="0"/>
              <a:t>.</a:t>
            </a:r>
          </a:p>
          <a:p>
            <a:pPr marL="0" indent="0">
              <a:buNone/>
            </a:pPr>
            <a:r>
              <a:rPr lang="de-DE" sz="1800" b="1" dirty="0"/>
              <a:t>§ 34</a:t>
            </a:r>
            <a:br>
              <a:rPr lang="de-DE" sz="1800" b="1" dirty="0"/>
            </a:br>
            <a:r>
              <a:rPr lang="de-DE" sz="1800" b="1" dirty="0"/>
              <a:t>Verträglichkeit und Unzulässigkeit von Projekten; Ausnahmen</a:t>
            </a:r>
          </a:p>
          <a:p>
            <a:pPr marL="0" indent="0">
              <a:buNone/>
            </a:pPr>
            <a:r>
              <a:rPr lang="de-DE" sz="1800" dirty="0"/>
              <a:t>(5) </a:t>
            </a:r>
            <a:r>
              <a:rPr lang="de-DE" sz="1800" dirty="0" smtClean="0"/>
              <a:t>₁Soll </a:t>
            </a:r>
            <a:r>
              <a:rPr lang="de-DE" sz="1800" dirty="0"/>
              <a:t>ein Projekt nach Absatz 3, auch in Verbindung mit Absatz 4, zugelassen oder durchgeführt werden, sind </a:t>
            </a:r>
            <a:r>
              <a:rPr lang="de-DE" sz="1800" dirty="0">
                <a:solidFill>
                  <a:srgbClr val="FF0000"/>
                </a:solidFill>
              </a:rPr>
              <a:t>die zur Sicherung des Zusammenhangs des Netzes "Natura 2000" notwendigen Maßnahmen vorzusehen</a:t>
            </a:r>
            <a:r>
              <a:rPr lang="de-DE" sz="1800" dirty="0"/>
              <a:t>. </a:t>
            </a:r>
            <a:r>
              <a:rPr lang="de-DE" sz="1800" dirty="0" smtClean="0"/>
              <a:t>₂Die </a:t>
            </a:r>
            <a:r>
              <a:rPr lang="de-DE" sz="1800" dirty="0"/>
              <a:t>zuständige Behörde unterrichtet die Kommission über das Bundesministerium für Umwelt, Naturschutz und nukleare Sicherheit über die getroffenen Maßnahmen.</a:t>
            </a:r>
            <a:endParaRPr lang="de-DE" sz="1800" i="1" dirty="0" smtClean="0"/>
          </a:p>
          <a:p>
            <a:pPr marL="0" indent="0">
              <a:buNone/>
            </a:pPr>
            <a:endParaRPr lang="de-DE" sz="1800" i="1" dirty="0" smtClean="0"/>
          </a:p>
          <a:p>
            <a:pPr marL="0" indent="0">
              <a:buNone/>
            </a:pPr>
            <a:r>
              <a:rPr lang="de-DE" sz="900" i="1" dirty="0">
                <a:hlinkClick r:id="rId4"/>
              </a:rPr>
              <a:t>https://</a:t>
            </a:r>
            <a:r>
              <a:rPr lang="de-DE" sz="900" i="1" dirty="0" smtClean="0">
                <a:hlinkClick r:id="rId4"/>
              </a:rPr>
              <a:t>dejure.org/gesetze/BNatSchG/33.html</a:t>
            </a:r>
            <a:r>
              <a:rPr lang="de-DE" sz="900" i="1" dirty="0" smtClean="0"/>
              <a:t> </a:t>
            </a:r>
            <a:r>
              <a:rPr lang="de-DE" sz="900" dirty="0" smtClean="0"/>
              <a:t>[Abrufdatum: 20.10.2021]</a:t>
            </a:r>
            <a:endParaRPr lang="de-DE" sz="900" dirty="0"/>
          </a:p>
          <a:p>
            <a:pPr marL="0" indent="0">
              <a:buNone/>
            </a:pPr>
            <a:endParaRPr lang="de-DE"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5" name="Foliennummernplatzhalter 4"/>
          <p:cNvSpPr>
            <a:spLocks noGrp="1"/>
          </p:cNvSpPr>
          <p:nvPr>
            <p:ph type="sldNum" sz="quarter" idx="12"/>
          </p:nvPr>
        </p:nvSpPr>
        <p:spPr/>
        <p:txBody>
          <a:bodyPr/>
          <a:lstStyle/>
          <a:p>
            <a:fld id="{57390FB3-B355-444F-936C-C868B3DD0BDB}" type="slidenum">
              <a:rPr lang="de-DE" smtClean="0"/>
              <a:t>6</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3761076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Naturschutzbund Steiermark, Herdergasse 3, 8010 Graz</a:t>
            </a:r>
            <a:endParaRPr lang="de-DE"/>
          </a:p>
        </p:txBody>
      </p:sp>
      <p:sp>
        <p:nvSpPr>
          <p:cNvPr id="3" name="Foliennummernplatzhalter 2"/>
          <p:cNvSpPr>
            <a:spLocks noGrp="1"/>
          </p:cNvSpPr>
          <p:nvPr>
            <p:ph type="sldNum" sz="quarter" idx="12"/>
          </p:nvPr>
        </p:nvSpPr>
        <p:spPr/>
        <p:txBody>
          <a:bodyPr/>
          <a:lstStyle/>
          <a:p>
            <a:fld id="{57390FB3-B355-444F-936C-C868B3DD0BDB}" type="slidenum">
              <a:rPr lang="de-DE" smtClean="0"/>
              <a:t>60</a:t>
            </a:fld>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0"/>
            <a:ext cx="9698557" cy="6858000"/>
          </a:xfrm>
          <a:prstGeom prst="rect">
            <a:avLst/>
          </a:prstGeom>
        </p:spPr>
      </p:pic>
      <p:sp>
        <p:nvSpPr>
          <p:cNvPr id="5" name="Textfeld 4"/>
          <p:cNvSpPr txBox="1"/>
          <p:nvPr/>
        </p:nvSpPr>
        <p:spPr>
          <a:xfrm>
            <a:off x="3051435" y="4287036"/>
            <a:ext cx="495035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5400" dirty="0" smtClean="0">
                <a:ln w="0"/>
                <a:effectLst>
                  <a:outerShdw blurRad="38100" dist="19050" dir="2700000" algn="tl" rotWithShape="0">
                    <a:schemeClr val="dk1">
                      <a:alpha val="40000"/>
                    </a:schemeClr>
                  </a:outerShdw>
                </a:effectLst>
              </a:rPr>
              <a:t>Vielen Dank für Ihr Interesse!</a:t>
            </a:r>
            <a:endParaRPr lang="de-AT"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75398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Literaturnachweise</a:t>
            </a:r>
            <a:endParaRPr lang="de-DE" dirty="0"/>
          </a:p>
        </p:txBody>
      </p:sp>
      <p:sp>
        <p:nvSpPr>
          <p:cNvPr id="3" name="Inhaltsplatzhalter 2"/>
          <p:cNvSpPr>
            <a:spLocks noGrp="1"/>
          </p:cNvSpPr>
          <p:nvPr>
            <p:ph idx="1"/>
          </p:nvPr>
        </p:nvSpPr>
        <p:spPr>
          <a:xfrm>
            <a:off x="677334" y="1598141"/>
            <a:ext cx="8596668" cy="4443221"/>
          </a:xfrm>
        </p:spPr>
        <p:txBody>
          <a:bodyPr>
            <a:normAutofit fontScale="77500" lnSpcReduction="20000"/>
          </a:bodyPr>
          <a:lstStyle/>
          <a:p>
            <a:pPr marL="0" indent="0">
              <a:buNone/>
            </a:pPr>
            <a:r>
              <a:rPr lang="de-DE" sz="1200" dirty="0"/>
              <a:t>Altena et al. (2018</a:t>
            </a:r>
            <a:r>
              <a:rPr lang="de-DE" sz="1200" dirty="0" smtClean="0"/>
              <a:t>): Handbuch </a:t>
            </a:r>
            <a:r>
              <a:rPr lang="de-DE" sz="1200" dirty="0"/>
              <a:t>Biotopverbund Deutschland. Vom Konzept bis zur Umsetzung einer Grünen Infrastruktur. Hrsg.: BUND Naturschutz in Bayern e.V.</a:t>
            </a:r>
          </a:p>
          <a:p>
            <a:pPr marL="0" indent="0">
              <a:buNone/>
            </a:pPr>
            <a:r>
              <a:rPr lang="de-DE" sz="1200" dirty="0" smtClean="0"/>
              <a:t>BUND Hessen (o.J.): Wanderwege für die Wildkatze. Wildkatzenwegeplan in Deutschland. Online verfügbar unter: https://www.bund-hessen.de/wildkatze/rettungsnetz/wildkatzenwege/ [Abrufdatum: 19.11.2021]</a:t>
            </a:r>
          </a:p>
          <a:p>
            <a:pPr marL="0" indent="0">
              <a:buNone/>
            </a:pPr>
            <a:r>
              <a:rPr lang="de-DE" sz="1200" dirty="0" smtClean="0"/>
              <a:t>Bundesinstitut für Bau-, Stadt- und Raumforschung (BBSR) im Bundesamt für Bauwesen und Raumordnung (2019): </a:t>
            </a:r>
            <a:r>
              <a:rPr lang="de-DE" sz="1200" dirty="0" err="1" smtClean="0"/>
              <a:t>DaRe</a:t>
            </a:r>
            <a:r>
              <a:rPr lang="de-DE" sz="1200" dirty="0" smtClean="0"/>
              <a:t> </a:t>
            </a:r>
            <a:r>
              <a:rPr lang="de-DE" sz="1200" dirty="0" err="1" smtClean="0"/>
              <a:t>to</a:t>
            </a:r>
            <a:r>
              <a:rPr lang="de-DE" sz="1200" dirty="0" smtClean="0"/>
              <a:t> Connect: Grenzüberschreitende Vernetzung ökologischer Schutzgebiete im Donauraum. Online verfügbar unter: www.interreg-danube.eu/approved-projects/d2c [Abrufdatum: 15.11.2021]</a:t>
            </a:r>
          </a:p>
          <a:p>
            <a:pPr marL="0" indent="0">
              <a:buNone/>
            </a:pPr>
            <a:r>
              <a:rPr lang="de-DE" sz="1200" dirty="0" smtClean="0"/>
              <a:t>Bundesministerium der Justiz und für Verbraucherschutz (2018): Gesetz über Naturschutz und Landschaftspflege (Bundesnaturschutzgesetz – BNatSchG). §21 Biotopverbund, Biotopvernetzung. Online verfügbar unter: https://www.gesetze-im-internet.de/bnatschg_2009/__21.html [Abrufdatum: 20.10.2021]</a:t>
            </a:r>
          </a:p>
          <a:p>
            <a:pPr marL="0" indent="0">
              <a:buNone/>
            </a:pPr>
            <a:r>
              <a:rPr lang="de-DE" sz="1200" dirty="0" smtClean="0"/>
              <a:t>Bundesministerium für Verkehr und digitale Infrastruktur ǀ Bundesministerium für Umwelt, Naturschutz, Bau und Reaktorsicherheit (o. J.): Das Bundesprogramm. Gemeinsame Initiative für Deutschlands Flüsse und Auen. Online verfügbar unter: https://www.blaues-band.bund.de/Projektseiten/Blaues_Band/DE/neu_01_Bundesprogramm/bundesprogramm_node.html [Abrufdatum: 20.10.2021]</a:t>
            </a:r>
          </a:p>
          <a:p>
            <a:pPr marL="0" indent="0">
              <a:buNone/>
            </a:pPr>
            <a:r>
              <a:rPr lang="de-DE" sz="1200" dirty="0" smtClean="0"/>
              <a:t>bund-naturschutz.de (o.J.): Transnationales Projekt “Dare </a:t>
            </a:r>
            <a:r>
              <a:rPr lang="de-DE" sz="1200" dirty="0" err="1" smtClean="0"/>
              <a:t>to</a:t>
            </a:r>
            <a:r>
              <a:rPr lang="de-DE" sz="1200" dirty="0" smtClean="0"/>
              <a:t> Connec</a:t>
            </a:r>
            <a:r>
              <a:rPr lang="de-DE" sz="1200" dirty="0" smtClean="0">
                <a:solidFill>
                  <a:schemeClr val="tx1"/>
                </a:solidFill>
              </a:rPr>
              <a:t>t“. Online verfügbar unter: </a:t>
            </a:r>
            <a:r>
              <a:rPr lang="de-DE" sz="1200" dirty="0" smtClean="0"/>
              <a:t>https://www.bund-naturschutz.de/natur-und-landschaft/gruenes-band/interreg-projekt-dare-to-connect [Abrufdatum: 15.11.2021]</a:t>
            </a:r>
          </a:p>
          <a:p>
            <a:pPr marL="0" indent="0">
              <a:buNone/>
            </a:pPr>
            <a:r>
              <a:rPr lang="de-DE" sz="1200" dirty="0" smtClean="0">
                <a:solidFill>
                  <a:schemeClr val="tx1"/>
                </a:solidFill>
              </a:rPr>
              <a:t>Dejure.org (o. J.): Bundesnaturschutzgesetz. Online verfügbar unter: </a:t>
            </a:r>
            <a:r>
              <a:rPr lang="de-DE" sz="1200" dirty="0" smtClean="0"/>
              <a:t>https://dejure.org/gesetze/BNatSchG/33.html [Abrufdatum: 20.10.2021]</a:t>
            </a:r>
          </a:p>
          <a:p>
            <a:pPr marL="0" indent="0">
              <a:buNone/>
            </a:pPr>
            <a:r>
              <a:rPr lang="de-DE" sz="1200" dirty="0" smtClean="0"/>
              <a:t>EUR-</a:t>
            </a:r>
            <a:r>
              <a:rPr lang="de-DE" sz="1200" dirty="0" err="1" smtClean="0"/>
              <a:t>lex</a:t>
            </a:r>
            <a:r>
              <a:rPr lang="de-DE" sz="1200" dirty="0" smtClean="0"/>
              <a:t> (o.J.): Richtlinie 92/43/EWG des Rates vom 21. Mai 1992 zur Erhaltung der natürlichen Lebensräume sowie der wildlebenden Tiere und Pflanzen. Online verfügbar unter: https://eur-lex.europa.eu/legal-content/DE/TXT/HTML/?uri=CELEX:31992L0043&amp;from=FR [Abrufdatum: 25.10.2021]</a:t>
            </a:r>
          </a:p>
          <a:p>
            <a:pPr marL="0" indent="0">
              <a:buNone/>
            </a:pPr>
            <a:r>
              <a:rPr lang="de-DE" sz="1200" dirty="0" smtClean="0"/>
              <a:t>Gesamte Rechtsvorschrift für Steiermärkisches Naturschutzgesetz 2017 – </a:t>
            </a:r>
            <a:r>
              <a:rPr lang="de-DE" sz="1200" dirty="0" err="1" smtClean="0"/>
              <a:t>StNSchG</a:t>
            </a:r>
            <a:r>
              <a:rPr lang="de-DE" sz="1200" dirty="0" smtClean="0"/>
              <a:t> 2017, Fassung vom 25.03.2020 [Abrufdatum: 20.10.2021] </a:t>
            </a:r>
          </a:p>
          <a:p>
            <a:pPr marL="0" indent="0">
              <a:buNone/>
            </a:pPr>
            <a:r>
              <a:rPr lang="de-DE" sz="1200" dirty="0" smtClean="0"/>
              <a:t>Land Steiermark (o. J.): Oberflächengewässer. Schutz und Kontrolle in der Steiermark. Online verfügbar unter: https://www.umwelt.steiermark.at/cms/ziel/602965/DE/ [Abrufdatum: 19.11.2021]</a:t>
            </a:r>
          </a:p>
          <a:p>
            <a:pPr marL="0" indent="0">
              <a:buNone/>
            </a:pPr>
            <a:r>
              <a:rPr lang="de-DE" sz="1200" dirty="0" smtClean="0"/>
              <a:t>Naturschutzbund Österreich (o.J.): Grünes Band </a:t>
            </a:r>
            <a:r>
              <a:rPr lang="de-DE" sz="1200" dirty="0" smtClean="0">
                <a:hlinkClick r:id="rId2"/>
              </a:rPr>
              <a:t>–</a:t>
            </a:r>
            <a:r>
              <a:rPr lang="de-DE" sz="1200" dirty="0" smtClean="0"/>
              <a:t> European Green Belt. Online verfügbar unter: https://naturschutzbund.at/gruenes-band-european-green-belt.html [Abrufdatum: 20.10.2021]</a:t>
            </a:r>
          </a:p>
          <a:p>
            <a:pPr marL="0" indent="0">
              <a:buNone/>
            </a:pPr>
            <a:r>
              <a:rPr lang="de-DE" sz="1200" dirty="0" smtClean="0"/>
              <a:t>Sachsen.de (2021): Sächsisches Naturschutzgesetz. §21a Biotopvernetzung. Online verfügbar unter: https://www.revosax.sachsen.de/vorschrift/12836-Saechsisches-Naturschutzgesetz#p21a [Abrufdatum:20.10.2021]</a:t>
            </a:r>
          </a:p>
          <a:p>
            <a:pPr marL="0" indent="0">
              <a:buNone/>
            </a:pPr>
            <a:r>
              <a:rPr lang="de-DE" sz="1200" dirty="0" smtClean="0"/>
              <a:t>Umweltbundesamt et al. (2014): Biodiversitäts-Strategie Österreich 2020+. Vielfalt erhalten – Lebensqualität und Wohlstand für uns und zukünftige Generationen sichern! Herausgeber: Bundesministerium für Forst- und Landwirtschaft, Umwelt- und Wasserwirtschaft. Wien. Onlineverfügbar unter: </a:t>
            </a:r>
            <a:r>
              <a:rPr lang="de-DE" sz="1200" dirty="0" smtClean="0">
                <a:solidFill>
                  <a:schemeClr val="tx1"/>
                </a:solidFill>
              </a:rPr>
              <a:t>https://www.bmk.gv.at/dam/jcr:f634d5ea-ec43-4724-bded-42ba936d6c56/Biodiversitaetsstrategie2020.pdf</a:t>
            </a:r>
            <a:r>
              <a:rPr lang="de-DE" sz="1200" dirty="0" smtClean="0">
                <a:solidFill>
                  <a:srgbClr val="FF0000"/>
                </a:solidFill>
              </a:rPr>
              <a:t> </a:t>
            </a:r>
            <a:r>
              <a:rPr lang="de-DE" sz="1200" dirty="0" smtClean="0"/>
              <a:t>[Abrufdatum: 20.10.2021]</a:t>
            </a:r>
          </a:p>
          <a:p>
            <a:pPr marL="0" indent="0">
              <a:buNone/>
            </a:pPr>
            <a:endParaRPr lang="de-DE" sz="1600" dirty="0" smtClean="0"/>
          </a:p>
          <a:p>
            <a:pPr marL="0" indent="0">
              <a:buNone/>
            </a:pPr>
            <a:endParaRPr lang="de-DE" sz="1600" dirty="0" smtClean="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6" name="Foliennummernplatzhalter 5"/>
          <p:cNvSpPr>
            <a:spLocks noGrp="1"/>
          </p:cNvSpPr>
          <p:nvPr>
            <p:ph type="sldNum" sz="quarter" idx="12"/>
          </p:nvPr>
        </p:nvSpPr>
        <p:spPr/>
        <p:txBody>
          <a:bodyPr/>
          <a:lstStyle/>
          <a:p>
            <a:fld id="{57390FB3-B355-444F-936C-C868B3DD0BDB}" type="slidenum">
              <a:rPr lang="de-DE" smtClean="0"/>
              <a:t>61</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931213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Abbildungen</a:t>
            </a:r>
            <a:endParaRPr lang="de-DE" dirty="0"/>
          </a:p>
        </p:txBody>
      </p:sp>
      <p:sp>
        <p:nvSpPr>
          <p:cNvPr id="3" name="Inhaltsplatzhalter 2"/>
          <p:cNvSpPr>
            <a:spLocks noGrp="1"/>
          </p:cNvSpPr>
          <p:nvPr>
            <p:ph idx="1"/>
          </p:nvPr>
        </p:nvSpPr>
        <p:spPr>
          <a:xfrm>
            <a:off x="677334" y="1376855"/>
            <a:ext cx="8596668" cy="4803228"/>
          </a:xfrm>
        </p:spPr>
        <p:txBody>
          <a:bodyPr>
            <a:normAutofit fontScale="70000" lnSpcReduction="20000"/>
          </a:bodyPr>
          <a:lstStyle/>
          <a:p>
            <a:pPr marL="0" indent="0">
              <a:buNone/>
            </a:pPr>
            <a:r>
              <a:rPr lang="de-DE" sz="1100" dirty="0" smtClean="0"/>
              <a:t>Logo: Naturschutzbund Steiermark</a:t>
            </a:r>
          </a:p>
          <a:p>
            <a:pPr marL="0" indent="0">
              <a:buNone/>
            </a:pPr>
            <a:r>
              <a:rPr lang="de-DE" sz="1100" dirty="0" smtClean="0"/>
              <a:t>Abb.1: https</a:t>
            </a:r>
            <a:r>
              <a:rPr lang="de-DE" sz="1100" dirty="0"/>
              <a:t>://pixabay.com/de/vectors/europa-europ%c3%a4ischen-union-flagge-155191</a:t>
            </a:r>
            <a:r>
              <a:rPr lang="de-DE" sz="1100" dirty="0" smtClean="0"/>
              <a:t>/</a:t>
            </a:r>
          </a:p>
          <a:p>
            <a:pPr marL="0" indent="0">
              <a:buNone/>
            </a:pPr>
            <a:r>
              <a:rPr lang="de-DE" sz="1100" dirty="0"/>
              <a:t>Abb.2:https://pixabay.com/de/</a:t>
            </a:r>
            <a:r>
              <a:rPr lang="de-DE" sz="1100" dirty="0" err="1"/>
              <a:t>photos</a:t>
            </a:r>
            <a:r>
              <a:rPr lang="de-DE" sz="1100" dirty="0"/>
              <a:t>/br%c3%bccke-chmarossky-viadukt-eisenbahn-6545817/</a:t>
            </a:r>
          </a:p>
          <a:p>
            <a:pPr marL="0" indent="0">
              <a:buNone/>
            </a:pPr>
            <a:r>
              <a:rPr lang="de-DE" sz="1100" dirty="0"/>
              <a:t>Abb.3:https://www.researchgate.net/profile/Heinrich-Reck/publication/331546583_Green_Bridges_Wildlife_Tunnels_and_Fauna_Culverts_The_Biodiversity_Approach_Grunbrucken_Faunatunnel_und_Tierdurchlasse_-_Anforderungen_an_Querungshilfen/links/5c7f8d05299bf1268d3d3d3e/Green-Bridges-Wildlife-Tunnels-and-Fauna-Culverts-The-Biodiversity-Approach-Gruenbruecken-Faunatunnel-und-Tierdurchlaesse-Anforderungen-an-Querungshilfen.pdf </a:t>
            </a:r>
            <a:endParaRPr lang="de-DE" sz="1100" dirty="0" smtClean="0"/>
          </a:p>
          <a:p>
            <a:pPr marL="0" indent="0">
              <a:buNone/>
            </a:pPr>
            <a:r>
              <a:rPr lang="de-DE" sz="1100" dirty="0" smtClean="0"/>
              <a:t>Abb.4: </a:t>
            </a:r>
            <a:r>
              <a:rPr lang="de-DE" sz="1100" dirty="0"/>
              <a:t>https://</a:t>
            </a:r>
            <a:r>
              <a:rPr lang="de-DE" sz="1100" dirty="0" smtClean="0"/>
              <a:t>www.gdws.wsv.bund.de/DE/service/karten/01_karten/karten-node.html</a:t>
            </a:r>
          </a:p>
          <a:p>
            <a:pPr marL="0" indent="0">
              <a:buNone/>
            </a:pPr>
            <a:r>
              <a:rPr lang="de-DE" sz="1100" dirty="0" smtClean="0"/>
              <a:t>Abb.5:https</a:t>
            </a:r>
            <a:r>
              <a:rPr lang="de-DE" sz="1100" dirty="0"/>
              <a:t>://www.google.com/url?sa=t&amp;rct=j&amp;q=&amp;esrc=s&amp;source=web&amp;cd=&amp;ved=2ahUKEwjMhPrC7djzAhU4hf0HHQnVDywQFnoECBcQAQ&amp;url=https%3A%2F%2Fwww.zobodat.at%2Fpdf%2FNaturschutz-Bunt_2019_2_0005-0006.pdf&amp;usg=AOvVaw3ttJSuujmdHxUqi1gBBex5</a:t>
            </a:r>
            <a:endParaRPr lang="de-DE" sz="1100" dirty="0" smtClean="0"/>
          </a:p>
          <a:p>
            <a:pPr marL="0" indent="0">
              <a:buNone/>
            </a:pPr>
            <a:r>
              <a:rPr lang="de-DE" sz="1100" dirty="0" smtClean="0"/>
              <a:t>Abb.6, 7: http</a:t>
            </a:r>
            <a:r>
              <a:rPr lang="de-DE" sz="1100" dirty="0"/>
              <a:t>://</a:t>
            </a:r>
            <a:r>
              <a:rPr lang="de-DE" sz="1100" dirty="0" smtClean="0"/>
              <a:t>www.interreg-danube.eu/approved-projects/d2c</a:t>
            </a:r>
            <a:endParaRPr lang="de-DE" sz="1100" dirty="0"/>
          </a:p>
          <a:p>
            <a:pPr marL="0" indent="0">
              <a:buNone/>
            </a:pPr>
            <a:r>
              <a:rPr lang="de-DE" sz="1100" dirty="0"/>
              <a:t>Abb.8: https://</a:t>
            </a:r>
            <a:r>
              <a:rPr lang="de-DE" sz="1100" dirty="0" smtClean="0"/>
              <a:t>www.bund-naturschutz.de/natur-und-landschaft/gruenes-band/interreg-projekt-dare-to-connect </a:t>
            </a:r>
          </a:p>
          <a:p>
            <a:pPr marL="0" indent="0">
              <a:buNone/>
            </a:pPr>
            <a:r>
              <a:rPr lang="de-DE" sz="1100" dirty="0" smtClean="0"/>
              <a:t>Abb.9: </a:t>
            </a:r>
            <a:r>
              <a:rPr lang="de-DE" sz="1100" dirty="0"/>
              <a:t>https://bund-kv-gg.de/service/publikationen/detail/publication/handbuch-biotopverbund-vorschau/ </a:t>
            </a:r>
            <a:endParaRPr lang="de-DE" sz="1100" dirty="0" smtClean="0"/>
          </a:p>
          <a:p>
            <a:pPr marL="0" indent="0">
              <a:buNone/>
            </a:pPr>
            <a:r>
              <a:rPr lang="de-DE" sz="1100" dirty="0" smtClean="0"/>
              <a:t>Abb.10: https</a:t>
            </a:r>
            <a:r>
              <a:rPr lang="de-DE" sz="1100" dirty="0"/>
              <a:t>://bund-kv-gg.de/service/publikationen/detail/publication/handbuch-biotopverbund-vorschau/ </a:t>
            </a:r>
            <a:endParaRPr lang="de-DE" sz="1100" dirty="0" smtClean="0"/>
          </a:p>
          <a:p>
            <a:pPr marL="0" indent="0">
              <a:buNone/>
            </a:pPr>
            <a:r>
              <a:rPr lang="de-DE" sz="1100" dirty="0" smtClean="0"/>
              <a:t>Abb.11: https</a:t>
            </a:r>
            <a:r>
              <a:rPr lang="de-DE" sz="1100" dirty="0"/>
              <a:t>://www.bund-hessen.de/wildkatze/rettungsnetz/wildkatzenwege/</a:t>
            </a:r>
            <a:endParaRPr lang="de-DE" sz="1100" dirty="0" smtClean="0"/>
          </a:p>
          <a:p>
            <a:pPr marL="0" indent="0">
              <a:buNone/>
            </a:pPr>
            <a:r>
              <a:rPr lang="de-DE" sz="1100" dirty="0" smtClean="0"/>
              <a:t>Abb.12: https</a:t>
            </a:r>
            <a:r>
              <a:rPr lang="de-DE" sz="1100" dirty="0"/>
              <a:t>://www.bund-hessen.de/wildkatze/rettungsnetz/wildkatzenwege</a:t>
            </a:r>
            <a:r>
              <a:rPr lang="de-DE" sz="1100" dirty="0" smtClean="0"/>
              <a:t>/</a:t>
            </a:r>
          </a:p>
          <a:p>
            <a:pPr marL="0" indent="0">
              <a:buNone/>
            </a:pPr>
            <a:r>
              <a:rPr lang="de-DE" sz="1100" dirty="0" smtClean="0"/>
              <a:t>Abb.13: </a:t>
            </a:r>
            <a:r>
              <a:rPr lang="de-DE" sz="1100" dirty="0"/>
              <a:t>https://bund-kv-gg.de/service/publikationen/detail/publication/handbuch-biotopverbund-vorschau/ </a:t>
            </a:r>
            <a:endParaRPr lang="de-DE" sz="1100" dirty="0" smtClean="0"/>
          </a:p>
          <a:p>
            <a:pPr marL="0" indent="0">
              <a:buNone/>
            </a:pPr>
            <a:r>
              <a:rPr lang="de-DE" sz="1100" dirty="0" smtClean="0"/>
              <a:t>Abb. 14: </a:t>
            </a:r>
            <a:r>
              <a:rPr lang="de-DE" sz="1100" dirty="0"/>
              <a:t>https://bund-kv-gg.de/service/publikationen/detail/publication/handbuch-biotopverbund-vorschau/ </a:t>
            </a:r>
            <a:endParaRPr lang="de-DE" sz="1100" dirty="0" smtClean="0"/>
          </a:p>
          <a:p>
            <a:pPr marL="0" indent="0">
              <a:buNone/>
            </a:pPr>
            <a:r>
              <a:rPr lang="de-DE" sz="1100" dirty="0" smtClean="0"/>
              <a:t>Abb.15: </a:t>
            </a:r>
            <a:r>
              <a:rPr lang="de-DE" sz="1100" dirty="0"/>
              <a:t>https://bund-kv-gg.de/service/publikationen/detail/publication/handbuch-biotopverbund-vorschau/ </a:t>
            </a:r>
            <a:endParaRPr lang="de-DE" sz="1100" dirty="0" smtClean="0"/>
          </a:p>
          <a:p>
            <a:pPr marL="0" indent="0">
              <a:buNone/>
            </a:pPr>
            <a:r>
              <a:rPr lang="de-DE" sz="1100" dirty="0" smtClean="0"/>
              <a:t>Abb.16: </a:t>
            </a:r>
            <a:r>
              <a:rPr lang="de-DE" sz="1100" dirty="0"/>
              <a:t>https://bund-kv-gg.de/service/publikationen/detail/publication/handbuch-biotopverbund-vorschau/ </a:t>
            </a:r>
            <a:endParaRPr lang="de-DE" sz="1100" dirty="0" smtClean="0"/>
          </a:p>
          <a:p>
            <a:pPr marL="0" indent="0">
              <a:buNone/>
            </a:pPr>
            <a:r>
              <a:rPr lang="de-DE" sz="1100" dirty="0"/>
              <a:t>Abb.17: https://bund-kv-gg.de/service/publikationen/detail/publication/handbuch-biotopverbund-vorschau</a:t>
            </a:r>
            <a:r>
              <a:rPr lang="de-DE" sz="1100" dirty="0" smtClean="0"/>
              <a:t>/</a:t>
            </a:r>
          </a:p>
          <a:p>
            <a:pPr marL="0" indent="0">
              <a:buNone/>
            </a:pPr>
            <a:r>
              <a:rPr lang="de-DE" sz="1100" dirty="0" smtClean="0"/>
              <a:t>Abb.18: </a:t>
            </a:r>
            <a:r>
              <a:rPr lang="de-DE" sz="1100" dirty="0"/>
              <a:t>https://bund-kv-gg.de/service/publikationen/detail/publication/handbuch-biotopverbund-vorschau</a:t>
            </a:r>
            <a:r>
              <a:rPr lang="de-DE" sz="1100" dirty="0" smtClean="0"/>
              <a:t>/</a:t>
            </a:r>
          </a:p>
          <a:p>
            <a:pPr marL="0" indent="0">
              <a:buNone/>
            </a:pPr>
            <a:r>
              <a:rPr lang="de-DE" sz="1100" dirty="0" smtClean="0"/>
              <a:t>Abb.19: https</a:t>
            </a:r>
            <a:r>
              <a:rPr lang="de-DE" sz="1100" dirty="0"/>
              <a:t>://gis.stmk.gv.at/wgportal/atlasmobile/map/Gew%C3%A4sser%20-%</a:t>
            </a:r>
            <a:r>
              <a:rPr lang="de-DE" sz="1100" dirty="0" smtClean="0"/>
              <a:t>20Wasserinformation/Gew%C3%A4sser</a:t>
            </a:r>
          </a:p>
          <a:p>
            <a:pPr marL="0" indent="0">
              <a:buNone/>
            </a:pPr>
            <a:endParaRPr lang="de-DE" sz="1100" dirty="0" smtClean="0"/>
          </a:p>
          <a:p>
            <a:pPr marL="0" indent="0">
              <a:buNone/>
            </a:pP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5" name="Foliennummernplatzhalter 4"/>
          <p:cNvSpPr>
            <a:spLocks noGrp="1"/>
          </p:cNvSpPr>
          <p:nvPr>
            <p:ph type="sldNum" sz="quarter" idx="12"/>
          </p:nvPr>
        </p:nvSpPr>
        <p:spPr/>
        <p:txBody>
          <a:bodyPr/>
          <a:lstStyle/>
          <a:p>
            <a:fld id="{57390FB3-B355-444F-936C-C868B3DD0BDB}" type="slidenum">
              <a:rPr lang="de-DE" smtClean="0"/>
              <a:t>62</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947898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Biotopverbund im BNatSchG Deutschland</a:t>
            </a:r>
            <a:endParaRPr lang="de-DE" dirty="0"/>
          </a:p>
        </p:txBody>
      </p:sp>
      <p:sp>
        <p:nvSpPr>
          <p:cNvPr id="3" name="Inhaltsplatzhalter 2"/>
          <p:cNvSpPr>
            <a:spLocks noGrp="1"/>
          </p:cNvSpPr>
          <p:nvPr>
            <p:ph idx="1"/>
          </p:nvPr>
        </p:nvSpPr>
        <p:spPr>
          <a:xfrm>
            <a:off x="797011" y="1204654"/>
            <a:ext cx="10515600" cy="4912797"/>
          </a:xfrm>
        </p:spPr>
        <p:txBody>
          <a:bodyPr>
            <a:noAutofit/>
          </a:bodyPr>
          <a:lstStyle/>
          <a:p>
            <a:pPr marL="0" indent="0">
              <a:buNone/>
            </a:pPr>
            <a:r>
              <a:rPr lang="de-DE" sz="1200" b="1" i="1" dirty="0" smtClean="0"/>
              <a:t>§ </a:t>
            </a:r>
            <a:r>
              <a:rPr lang="de-DE" sz="1200" b="1" i="1" dirty="0"/>
              <a:t>21 Biotopverbund, Biotopvernetzung</a:t>
            </a:r>
          </a:p>
          <a:p>
            <a:pPr marL="0" indent="0">
              <a:buNone/>
            </a:pPr>
            <a:r>
              <a:rPr lang="de-DE" sz="1200" i="1" dirty="0"/>
              <a:t>(1) Der Biotopverbund dient der dauerhaften Sicherung der Populationen wild lebender Tiere und Pflanzen einschließlich ihrer Lebensstätten, Biotope und Lebensgemeinschaften sowie der Bewahrung, Wiederherstellung und Entwicklung funktionsfähiger ökologischer Wechselbeziehungen. Er soll auch zur Verbesserung des Zusammenhangs des Netzes „Natura 2000“ beitragen.</a:t>
            </a:r>
          </a:p>
          <a:p>
            <a:pPr marL="0" indent="0">
              <a:buNone/>
            </a:pPr>
            <a:r>
              <a:rPr lang="de-DE" sz="1200" i="1" dirty="0"/>
              <a:t>(2) Der Biotopverbund soll länderübergreifend erfolgen. Die Länder stimmen sich hierzu untereinander ab.</a:t>
            </a:r>
          </a:p>
          <a:p>
            <a:pPr marL="0" indent="0">
              <a:buNone/>
            </a:pPr>
            <a:r>
              <a:rPr lang="de-DE" sz="1200" i="1" dirty="0"/>
              <a:t>(3) Der Biotopverbund besteht aus Kernflächen, Verbindungsflächen und Verbindungselementen. </a:t>
            </a:r>
            <a:r>
              <a:rPr lang="de-DE" sz="1200" i="1" dirty="0">
                <a:solidFill>
                  <a:srgbClr val="FF0000"/>
                </a:solidFill>
              </a:rPr>
              <a:t>Bestandteile des Biotopverbunds </a:t>
            </a:r>
            <a:r>
              <a:rPr lang="de-DE" sz="1200" i="1" dirty="0" smtClean="0">
                <a:solidFill>
                  <a:srgbClr val="FF0000"/>
                </a:solidFill>
              </a:rPr>
              <a:t>sind</a:t>
            </a:r>
            <a:endParaRPr lang="de-DE" sz="1200" i="1" dirty="0">
              <a:solidFill>
                <a:srgbClr val="FF0000"/>
              </a:solidFill>
            </a:endParaRPr>
          </a:p>
          <a:p>
            <a:pPr marL="0" indent="0">
              <a:buNone/>
            </a:pPr>
            <a:r>
              <a:rPr lang="de-DE" sz="1200" i="1" dirty="0">
                <a:solidFill>
                  <a:srgbClr val="FF0000"/>
                </a:solidFill>
              </a:rPr>
              <a:t>1</a:t>
            </a:r>
            <a:r>
              <a:rPr lang="de-DE" sz="1200" i="1" dirty="0" smtClean="0">
                <a:solidFill>
                  <a:srgbClr val="FF0000"/>
                </a:solidFill>
              </a:rPr>
              <a:t>.  </a:t>
            </a:r>
            <a:r>
              <a:rPr lang="de-DE" sz="1200" i="1" dirty="0">
                <a:solidFill>
                  <a:srgbClr val="FF0000"/>
                </a:solidFill>
              </a:rPr>
              <a:t>Nationalparke und Nationale Naturmonumente,</a:t>
            </a:r>
          </a:p>
          <a:p>
            <a:pPr marL="0" indent="0">
              <a:buNone/>
            </a:pPr>
            <a:r>
              <a:rPr lang="de-DE" sz="1200" i="1" dirty="0">
                <a:solidFill>
                  <a:srgbClr val="FF0000"/>
                </a:solidFill>
              </a:rPr>
              <a:t>2</a:t>
            </a:r>
            <a:r>
              <a:rPr lang="de-DE" sz="1200" i="1" dirty="0" smtClean="0">
                <a:solidFill>
                  <a:srgbClr val="FF0000"/>
                </a:solidFill>
              </a:rPr>
              <a:t>.  </a:t>
            </a:r>
            <a:r>
              <a:rPr lang="de-DE" sz="1200" i="1" dirty="0">
                <a:solidFill>
                  <a:srgbClr val="FF0000"/>
                </a:solidFill>
              </a:rPr>
              <a:t>Naturschutzgebiete, Natura 2000-Gebiete und Biosphärenreservate oder Teile dieser Gebiete,</a:t>
            </a:r>
          </a:p>
          <a:p>
            <a:pPr marL="0" indent="0">
              <a:buNone/>
            </a:pPr>
            <a:r>
              <a:rPr lang="de-DE" sz="1200" i="1" dirty="0" smtClean="0">
                <a:solidFill>
                  <a:srgbClr val="FF0000"/>
                </a:solidFill>
              </a:rPr>
              <a:t>3.   gesetzlich </a:t>
            </a:r>
            <a:r>
              <a:rPr lang="de-DE" sz="1200" i="1" dirty="0">
                <a:solidFill>
                  <a:srgbClr val="FF0000"/>
                </a:solidFill>
              </a:rPr>
              <a:t>geschützte Biotope im Sinne des § 30,</a:t>
            </a:r>
          </a:p>
          <a:p>
            <a:pPr marL="0" indent="0">
              <a:buNone/>
            </a:pPr>
            <a:r>
              <a:rPr lang="de-DE" sz="1200" i="1" dirty="0">
                <a:solidFill>
                  <a:srgbClr val="FF0000"/>
                </a:solidFill>
              </a:rPr>
              <a:t>4</a:t>
            </a:r>
            <a:r>
              <a:rPr lang="de-DE" sz="1200" i="1" dirty="0" smtClean="0">
                <a:solidFill>
                  <a:srgbClr val="FF0000"/>
                </a:solidFill>
              </a:rPr>
              <a:t>.  </a:t>
            </a:r>
            <a:r>
              <a:rPr lang="de-DE" sz="1200" i="1" dirty="0">
                <a:solidFill>
                  <a:srgbClr val="FF0000"/>
                </a:solidFill>
              </a:rPr>
              <a:t>weitere Flächen und Elemente, einschließlich solcher des Nationalen Naturerbes, des Grünen Bandes sowie Teilen von Landschaftsschutzgebieten und Naturparken</a:t>
            </a:r>
            <a:r>
              <a:rPr lang="de-DE" sz="1200" i="1" dirty="0" smtClean="0"/>
              <a:t>,</a:t>
            </a:r>
            <a:endParaRPr lang="de-DE" sz="1200" i="1" dirty="0"/>
          </a:p>
          <a:p>
            <a:pPr marL="0" indent="0">
              <a:buNone/>
            </a:pPr>
            <a:r>
              <a:rPr lang="de-DE" sz="1200" i="1" dirty="0"/>
              <a:t>wenn sie zur Erreichung des in Absatz 1 genannten Zieles geeignet sind.</a:t>
            </a:r>
          </a:p>
          <a:p>
            <a:pPr marL="0" indent="0">
              <a:buNone/>
            </a:pPr>
            <a:r>
              <a:rPr lang="de-DE" sz="1200" i="1" dirty="0"/>
              <a:t>(4) Die erforderlichen Kernflächen, Verbindungsflächen und Verbindungselemente sind durch Erklärung zu geschützten Teilen von Natur und Landschaft im Sinne des § 20 Absatz 2, durch planungsrechtliche Festlegungen, </a:t>
            </a:r>
            <a:r>
              <a:rPr lang="de-DE" sz="1200" i="1" dirty="0">
                <a:solidFill>
                  <a:srgbClr val="FF0000"/>
                </a:solidFill>
              </a:rPr>
              <a:t>durch langfristige vertragliche Vereinbarungen oder andere geeignete Maßnahmen rechtlich zu sichern, um den Biotopverbund dauerhaft zu gewährleisten.</a:t>
            </a:r>
          </a:p>
          <a:p>
            <a:pPr marL="0" indent="0">
              <a:buNone/>
            </a:pPr>
            <a:r>
              <a:rPr lang="de-DE" sz="1200" i="1" dirty="0"/>
              <a:t>(5) Unbeschadet des § 30 sind die </a:t>
            </a:r>
            <a:r>
              <a:rPr lang="de-DE" sz="1200" i="1" dirty="0">
                <a:solidFill>
                  <a:srgbClr val="FF0000"/>
                </a:solidFill>
              </a:rPr>
              <a:t>oberirdischen Gewässer einschließlich ihrer Randstreifen, Uferzonen und Auen als Lebensstätten und Biotope für natürlich vorkommende Tier- und Pflanzenarten zu erhalten</a:t>
            </a:r>
            <a:r>
              <a:rPr lang="de-DE" sz="1200" i="1" dirty="0"/>
              <a:t>. Sie sind so weiterzuentwickeln, dass sie ihre großräumige Vernetzungsfunktion auf Dauer erfüllen können.</a:t>
            </a:r>
          </a:p>
          <a:p>
            <a:pPr marL="0" indent="0">
              <a:buNone/>
            </a:pPr>
            <a:r>
              <a:rPr lang="de-DE" sz="1200" i="1" dirty="0"/>
              <a:t>(6) Auf regionaler Ebene sind insbesondere in von der Landwirtschaft geprägten Landschaften </a:t>
            </a:r>
            <a:r>
              <a:rPr lang="de-DE" sz="1200" i="1" dirty="0">
                <a:solidFill>
                  <a:srgbClr val="FF0000"/>
                </a:solidFill>
              </a:rPr>
              <a:t>zur Vernetzung von Biotopen erforderliche lineare und punktförmige Elemente, insbesondere Hecken und Feldraine sowie Trittsteinbiotope, zu erhalten und dort, wo sie nicht in ausreichendem Maße vorhanden sind, zu schaffen </a:t>
            </a:r>
            <a:r>
              <a:rPr lang="de-DE" sz="1200" i="1" dirty="0"/>
              <a:t>(Biotopvernetzung</a:t>
            </a:r>
            <a:r>
              <a:rPr lang="de-DE" sz="1200" i="1" dirty="0" smtClean="0"/>
              <a:t>)</a:t>
            </a:r>
          </a:p>
          <a:p>
            <a:pPr marL="0" indent="0">
              <a:buNone/>
            </a:pPr>
            <a:r>
              <a:rPr lang="de-DE" sz="800" dirty="0">
                <a:hlinkClick r:id="rId3"/>
              </a:rPr>
              <a:t>http://www.gesetze-im-internet.de/bnatschg_2009/__</a:t>
            </a:r>
            <a:r>
              <a:rPr lang="de-DE" sz="800" dirty="0" smtClean="0">
                <a:hlinkClick r:id="rId3"/>
              </a:rPr>
              <a:t>21.html</a:t>
            </a:r>
            <a:r>
              <a:rPr lang="de-DE" sz="800" dirty="0"/>
              <a:t>[Abrufdatum: 20.10.2021]</a:t>
            </a:r>
          </a:p>
          <a:p>
            <a:pPr marL="0" indent="0">
              <a:buNone/>
            </a:pPr>
            <a:endParaRPr lang="de-DE" sz="12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4" name="Foliennummernplatzhalter 3"/>
          <p:cNvSpPr>
            <a:spLocks noGrp="1"/>
          </p:cNvSpPr>
          <p:nvPr>
            <p:ph type="sldNum" sz="quarter" idx="12"/>
          </p:nvPr>
        </p:nvSpPr>
        <p:spPr/>
        <p:txBody>
          <a:bodyPr/>
          <a:lstStyle/>
          <a:p>
            <a:fld id="{57390FB3-B355-444F-936C-C868B3DD0BDB}" type="slidenum">
              <a:rPr lang="de-DE" smtClean="0"/>
              <a:t>7</a:t>
            </a:fld>
            <a:endParaRPr lang="de-DE"/>
          </a:p>
        </p:txBody>
      </p:sp>
    </p:spTree>
    <p:extLst>
      <p:ext uri="{BB962C8B-B14F-4D97-AF65-F5344CB8AC3E}">
        <p14:creationId xmlns:p14="http://schemas.microsoft.com/office/powerpoint/2010/main" val="367462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Erweiterung im Sächsischen NatSchG</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DE" sz="1900" b="1" i="1" dirty="0"/>
              <a:t>§ 21a </a:t>
            </a:r>
            <a:br>
              <a:rPr lang="de-DE" sz="1900" b="1" i="1" dirty="0"/>
            </a:br>
            <a:r>
              <a:rPr lang="de-DE" sz="1900" b="1" i="1" dirty="0"/>
              <a:t>Biotopvernetzung </a:t>
            </a:r>
            <a:br>
              <a:rPr lang="de-DE" sz="1900" b="1" i="1" dirty="0"/>
            </a:br>
            <a:r>
              <a:rPr lang="de-DE" sz="1900" b="1" i="1" dirty="0"/>
              <a:t>(zu § 21 Abs. 6 BNatSchG) </a:t>
            </a:r>
          </a:p>
          <a:p>
            <a:pPr marL="0" indent="0">
              <a:buNone/>
            </a:pPr>
            <a:r>
              <a:rPr lang="de-DE" sz="1900" i="1" baseline="30000" dirty="0"/>
              <a:t>1</a:t>
            </a:r>
            <a:r>
              <a:rPr lang="de-DE" sz="1900" i="1" dirty="0"/>
              <a:t>Bei der Erhaltung und Schaffung der nach § 21 Abs. 6 </a:t>
            </a:r>
            <a:r>
              <a:rPr lang="de-DE" sz="1900" i="1" dirty="0">
                <a:hlinkClick r:id="rId3" tooltip="Gesetz über Naturschutz und Landschaftspflege"/>
              </a:rPr>
              <a:t>BNatSchG</a:t>
            </a:r>
            <a:r>
              <a:rPr lang="de-DE" sz="1900" i="1" dirty="0"/>
              <a:t> zur Vernetzung von Biotopen erforderlichen Landschaftsstrukturelemente soll eine </a:t>
            </a:r>
            <a:r>
              <a:rPr lang="de-DE" sz="1900" i="1" dirty="0">
                <a:solidFill>
                  <a:srgbClr val="FF0000"/>
                </a:solidFill>
              </a:rPr>
              <a:t>räumlich ausgewogene Verteilung angestrebt und vorhandene Biotopvernetzungsstrukturen, insbesondere Wald, Waldsäume, Alleen, Fließgewässer, soweit möglich, berücksichtigt werden</a:t>
            </a:r>
            <a:r>
              <a:rPr lang="de-DE" sz="1900" i="1" dirty="0"/>
              <a:t>. </a:t>
            </a:r>
            <a:r>
              <a:rPr lang="de-DE" sz="1900" i="1" baseline="30000" dirty="0"/>
              <a:t>2</a:t>
            </a:r>
            <a:r>
              <a:rPr lang="de-DE" sz="1900" i="1" dirty="0"/>
              <a:t>Die erforderlichen Landschaftsstrukturelemente werden, soweit maßstäblich und inhaltlich geeignet, </a:t>
            </a:r>
            <a:r>
              <a:rPr lang="de-DE" sz="1900" i="1" dirty="0">
                <a:solidFill>
                  <a:srgbClr val="FF0000"/>
                </a:solidFill>
              </a:rPr>
              <a:t>in der Landschaftsplanung dargestellt</a:t>
            </a:r>
            <a:r>
              <a:rPr lang="de-DE" sz="1900" i="1" dirty="0"/>
              <a:t>. </a:t>
            </a:r>
            <a:r>
              <a:rPr lang="de-DE" sz="1900" i="1" baseline="30000" dirty="0"/>
              <a:t>3</a:t>
            </a:r>
            <a:r>
              <a:rPr lang="de-DE" sz="1900" i="1" dirty="0"/>
              <a:t>Insbesondere dann, wenn Landschaftsstrukturelemente für die Vernetzungsfunktion nicht in ausreichendem Maße vorhanden sind, sind als geeignete Maßnahmen langfristige Vereinbarungen, landschaftspflegerische Maßnahmen, planungsrechtliche Vorgaben und andere geeignete Instrumente zur Mehrung der Fläche, die von Landschaftsstrukturelementen im Sinne von Satz 1 eingenommen wird, zu ergreifen</a:t>
            </a:r>
            <a:r>
              <a:rPr lang="de-DE" sz="1900" i="1" dirty="0" smtClean="0"/>
              <a:t>.</a:t>
            </a:r>
          </a:p>
          <a:p>
            <a:pPr marL="0" indent="0">
              <a:buNone/>
            </a:pPr>
            <a:r>
              <a:rPr lang="de-DE" sz="900" dirty="0">
                <a:hlinkClick r:id="rId4"/>
              </a:rPr>
              <a:t>https://</a:t>
            </a:r>
            <a:r>
              <a:rPr lang="de-DE" sz="900" dirty="0" smtClean="0">
                <a:hlinkClick r:id="rId4"/>
              </a:rPr>
              <a:t>www.revosax.sachsen.de/vorschrift/12836-Saechsisches-Naturschutzgesetz#p21a</a:t>
            </a:r>
            <a:r>
              <a:rPr lang="de-DE" sz="900" dirty="0" smtClean="0"/>
              <a:t> [Abrufdatum:20.10.2021]</a:t>
            </a:r>
            <a:endParaRPr lang="de-DE" sz="900" dirty="0"/>
          </a:p>
          <a:p>
            <a:pPr marL="0" indent="0">
              <a:buNone/>
            </a:pPr>
            <a:endParaRPr lang="de-DE"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5" name="Foliennummernplatzhalter 4"/>
          <p:cNvSpPr>
            <a:spLocks noGrp="1"/>
          </p:cNvSpPr>
          <p:nvPr>
            <p:ph type="sldNum" sz="quarter" idx="12"/>
          </p:nvPr>
        </p:nvSpPr>
        <p:spPr/>
        <p:txBody>
          <a:bodyPr/>
          <a:lstStyle/>
          <a:p>
            <a:fld id="{57390FB3-B355-444F-936C-C868B3DD0BDB}" type="slidenum">
              <a:rPr lang="de-DE" smtClean="0"/>
              <a:t>8</a:t>
            </a:fld>
            <a:endParaRPr lang="de-DE"/>
          </a:p>
        </p:txBody>
      </p:sp>
      <p:sp>
        <p:nvSpPr>
          <p:cNvPr id="7" name="Fußzeilenplatzhalter 6"/>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365384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Überquerungshilfen an Verkehrswegen</a:t>
            </a:r>
            <a:endParaRPr lang="de-DE" dirty="0"/>
          </a:p>
        </p:txBody>
      </p:sp>
      <p:pic>
        <p:nvPicPr>
          <p:cNvPr id="8" name="Inhaltsplatzhalt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87088"/>
            <a:ext cx="4837670" cy="3225113"/>
          </a:xfrm>
        </p:spPr>
      </p:pic>
      <p:pic>
        <p:nvPicPr>
          <p:cNvPr id="10" name="Inhaltsplatzhalter 9"/>
          <p:cNvPicPr>
            <a:picLocks noGrp="1" noChangeAspect="1"/>
          </p:cNvPicPr>
          <p:nvPr>
            <p:ph sz="half" idx="2"/>
          </p:nvPr>
        </p:nvPicPr>
        <p:blipFill>
          <a:blip r:embed="rId3"/>
          <a:stretch>
            <a:fillRect/>
          </a:stretch>
        </p:blipFill>
        <p:spPr>
          <a:xfrm>
            <a:off x="5820297" y="2387088"/>
            <a:ext cx="3820033" cy="3225113"/>
          </a:xfrm>
          <a:prstGeom prst="rect">
            <a:avLst/>
          </a:prstGeom>
        </p:spPr>
      </p:pic>
      <p:sp>
        <p:nvSpPr>
          <p:cNvPr id="9" name="Textfeld 8"/>
          <p:cNvSpPr txBox="1"/>
          <p:nvPr/>
        </p:nvSpPr>
        <p:spPr>
          <a:xfrm>
            <a:off x="4536989" y="5612200"/>
            <a:ext cx="1138881" cy="261610"/>
          </a:xfrm>
          <a:prstGeom prst="rect">
            <a:avLst/>
          </a:prstGeom>
          <a:noFill/>
        </p:spPr>
        <p:txBody>
          <a:bodyPr wrap="square" rtlCol="0">
            <a:spAutoFit/>
          </a:bodyPr>
          <a:lstStyle/>
          <a:p>
            <a:r>
              <a:rPr lang="de-DE" sz="1100" dirty="0" smtClean="0"/>
              <a:t>Abb.2: Viadukt</a:t>
            </a:r>
            <a:endParaRPr lang="de-DE" sz="1100" dirty="0"/>
          </a:p>
        </p:txBody>
      </p:sp>
      <p:sp>
        <p:nvSpPr>
          <p:cNvPr id="11" name="Textfeld 10"/>
          <p:cNvSpPr txBox="1"/>
          <p:nvPr/>
        </p:nvSpPr>
        <p:spPr>
          <a:xfrm>
            <a:off x="7760308" y="5612200"/>
            <a:ext cx="1880022" cy="261610"/>
          </a:xfrm>
          <a:prstGeom prst="rect">
            <a:avLst/>
          </a:prstGeom>
          <a:noFill/>
        </p:spPr>
        <p:txBody>
          <a:bodyPr wrap="square" rtlCol="0">
            <a:spAutoFit/>
          </a:bodyPr>
          <a:lstStyle/>
          <a:p>
            <a:r>
              <a:rPr lang="de-DE" sz="1100" dirty="0" smtClean="0"/>
              <a:t>Abb.3: Grünstreifenbrücke</a:t>
            </a:r>
            <a:endParaRPr lang="de-DE" sz="1100" dirty="0"/>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100" y="74140"/>
            <a:ext cx="1708532" cy="821198"/>
          </a:xfrm>
          <a:prstGeom prst="rect">
            <a:avLst/>
          </a:prstGeom>
        </p:spPr>
      </p:pic>
      <p:sp>
        <p:nvSpPr>
          <p:cNvPr id="2" name="Foliennummernplatzhalter 1"/>
          <p:cNvSpPr>
            <a:spLocks noGrp="1"/>
          </p:cNvSpPr>
          <p:nvPr>
            <p:ph type="sldNum" sz="quarter" idx="12"/>
          </p:nvPr>
        </p:nvSpPr>
        <p:spPr/>
        <p:txBody>
          <a:bodyPr/>
          <a:lstStyle/>
          <a:p>
            <a:fld id="{57390FB3-B355-444F-936C-C868B3DD0BDB}" type="slidenum">
              <a:rPr lang="de-DE" smtClean="0"/>
              <a:t>9</a:t>
            </a:fld>
            <a:endParaRPr lang="de-DE"/>
          </a:p>
        </p:txBody>
      </p:sp>
      <p:sp>
        <p:nvSpPr>
          <p:cNvPr id="3" name="Fußzeilenplatzhalter 2"/>
          <p:cNvSpPr>
            <a:spLocks noGrp="1"/>
          </p:cNvSpPr>
          <p:nvPr>
            <p:ph type="ftr" sz="quarter" idx="11"/>
          </p:nvPr>
        </p:nvSpPr>
        <p:spPr/>
        <p:txBody>
          <a:bodyPr/>
          <a:lstStyle/>
          <a:p>
            <a:r>
              <a:rPr lang="de-DE" smtClean="0"/>
              <a:t>Naturschutzbund Steiermark, Herdergasse 3, 8010 Graz</a:t>
            </a:r>
            <a:endParaRPr lang="de-DE"/>
          </a:p>
        </p:txBody>
      </p:sp>
    </p:spTree>
    <p:extLst>
      <p:ext uri="{BB962C8B-B14F-4D97-AF65-F5344CB8AC3E}">
        <p14:creationId xmlns:p14="http://schemas.microsoft.com/office/powerpoint/2010/main" val="172747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5246</Words>
  <Application>Microsoft Office PowerPoint</Application>
  <PresentationFormat>Breitbild</PresentationFormat>
  <Paragraphs>531</Paragraphs>
  <Slides>62</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62</vt:i4>
      </vt:variant>
    </vt:vector>
  </HeadingPairs>
  <TitlesOfParts>
    <vt:vector size="68" baseType="lpstr">
      <vt:lpstr>Arial</vt:lpstr>
      <vt:lpstr>Calibri</vt:lpstr>
      <vt:lpstr>Trebuchet MS</vt:lpstr>
      <vt:lpstr>Wingdings</vt:lpstr>
      <vt:lpstr>Wingdings 3</vt:lpstr>
      <vt:lpstr>Facette</vt:lpstr>
      <vt:lpstr>Biotopverbund</vt:lpstr>
      <vt:lpstr>PowerPoint-Präsentation</vt:lpstr>
      <vt:lpstr>Flora-Fauna-Habitat-Richtlinie</vt:lpstr>
      <vt:lpstr>Umsetzung in Steiermärkisches Naturschutzgesetz</vt:lpstr>
      <vt:lpstr>Biodiversitätsstrategie Österreich</vt:lpstr>
      <vt:lpstr>Bundesnaturschutzgesetz Deutschland</vt:lpstr>
      <vt:lpstr>Biotopverbund im BNatSchG Deutschland</vt:lpstr>
      <vt:lpstr>Beispiel: Erweiterung im Sächsischen NatSchG</vt:lpstr>
      <vt:lpstr>Überquerungshilfen an Verkehrswegen</vt:lpstr>
      <vt:lpstr>Bundesprogramm „Blaues Band“ in Deutschland</vt:lpstr>
      <vt:lpstr>Grünes Band: Vom Todesstreifen zur Lebenslinie </vt:lpstr>
      <vt:lpstr>DaRe to Connect (BUND Naturschutz Bayern e.V.)</vt:lpstr>
      <vt:lpstr>DaRe to Connect: Grenzen trennen. Natur verbindet.</vt:lpstr>
      <vt:lpstr>Handbuch Biotopverbund Deutschland (BUND)</vt:lpstr>
      <vt:lpstr>Städtischer Biotopverbund Vorbild: Leipzig (Handbuch Biotopverbund S.87 f.)</vt:lpstr>
      <vt:lpstr>Brandenburg (Handbuch Biotopverbund S.73 f.)</vt:lpstr>
      <vt:lpstr>Wildkatzenwegeplan Deutschland (Zsmfg. Handbuch Biotopverbund S.100 ff.)</vt:lpstr>
      <vt:lpstr>Wildkatzenwegeplan (Zsmfg. Handbuch Biotopverbund S.100 ff.)</vt:lpstr>
      <vt:lpstr>Waldkorridor mit der Zielart Wildkatze</vt:lpstr>
      <vt:lpstr>Wildkatzenwegeplan (Zsmfg. Handbuch Biotopverbund S.100 ff.)</vt:lpstr>
      <vt:lpstr>Stiftung KulturLandschaft Günztal (Handbuch Biotopverbund S.107 ff.)</vt:lpstr>
      <vt:lpstr>Stiftung KulturLandschaft Günztal</vt:lpstr>
      <vt:lpstr>Seegraben-Renaturierung Rheindürkheim/Ibersheim (Stadtgebiet Worms) (Handbuch Biotopverbund S.146 ff.)</vt:lpstr>
      <vt:lpstr>Seegraben-Renaturierung</vt:lpstr>
      <vt:lpstr>Tal der großen Laber, Bayern (Handbuch Biotopverbund S.168 ff.)</vt:lpstr>
      <vt:lpstr>Tal der großen Laber, Bayern (Handbuch Biotopverbund S.168 ff.)</vt:lpstr>
      <vt:lpstr>Tal der großen Laber, Bayern (Handbuch Biotopverbund S.168 ff.)</vt:lpstr>
      <vt:lpstr>Tal der großen Laber, Bayern</vt:lpstr>
      <vt:lpstr>Gewässerrandstreifenprojekt Spreewald (Handbuch Biotopverbund S.184 ff.)</vt:lpstr>
      <vt:lpstr>Gewässerrandstreifenprojekt Spreewald (Handbuch Biotopverbund S.184 ff.)</vt:lpstr>
      <vt:lpstr>Gewässerrandstreifenprojekt Spreewald (Handbuch Biotopverbund S.184 ff.)</vt:lpstr>
      <vt:lpstr>Gewässerrandstreifenprojekt Spreewald (Handbuch Biotopverbund S.184 ff.)</vt:lpstr>
      <vt:lpstr>Umsetzungskonzept Steiermark:  Biotopverbund Renaturieren -  Lebensräume vernetzen  </vt:lpstr>
      <vt:lpstr>Zukunftsvision Steiermark</vt:lpstr>
      <vt:lpstr>Gewässernetz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Zukunftsvision Steiermark</vt:lpstr>
      <vt:lpstr>PowerPoint-Präsentation</vt:lpstr>
      <vt:lpstr>PowerPoint-Präsentation</vt:lpstr>
      <vt:lpstr>PowerPoint-Präsentation</vt:lpstr>
      <vt:lpstr>PowerPoint-Präsentation</vt:lpstr>
      <vt:lpstr>Zukunftsvision Steiermark</vt:lpstr>
      <vt:lpstr>Zukunftsvision Steiermark</vt:lpstr>
      <vt:lpstr>Zukunftsvision Steiermark</vt:lpstr>
      <vt:lpstr>PowerPoint-Präsentation</vt:lpstr>
      <vt:lpstr>Literaturnachweise</vt:lpstr>
      <vt:lpstr>Abbildungen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Biotopverbund</dc:title>
  <dc:creator>nsbspc08</dc:creator>
  <cp:lastModifiedBy>daten</cp:lastModifiedBy>
  <cp:revision>135</cp:revision>
  <dcterms:created xsi:type="dcterms:W3CDTF">2021-10-06T12:27:25Z</dcterms:created>
  <dcterms:modified xsi:type="dcterms:W3CDTF">2022-02-09T09:13:51Z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1508935</vt:lpwstr>
  </property>
  <property fmtid="{D5CDD505-2E9C-101B-9397-08002B2CF9AE}" pid="3" name="NXPowerLiteSettings">
    <vt:lpwstr>F7000400038000</vt:lpwstr>
  </property>
  <property fmtid="{D5CDD505-2E9C-101B-9397-08002B2CF9AE}" pid="4" name="NXPowerLiteVersion">
    <vt:lpwstr>S9.1.2</vt:lpwstr>
  </property>
</Properties>
</file>